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864" r:id="rId2"/>
  </p:sldMasterIdLst>
  <p:notesMasterIdLst>
    <p:notesMasterId r:id="rId8"/>
  </p:notesMasterIdLst>
  <p:handoutMasterIdLst>
    <p:handoutMasterId r:id="rId9"/>
  </p:handoutMasterIdLst>
  <p:sldIdLst>
    <p:sldId id="427" r:id="rId3"/>
    <p:sldId id="464" r:id="rId4"/>
    <p:sldId id="465" r:id="rId5"/>
    <p:sldId id="463" r:id="rId6"/>
    <p:sldId id="462" r:id="rId7"/>
  </p:sldIdLst>
  <p:sldSz cx="9144000" cy="6858000" type="screen4x3"/>
  <p:notesSz cx="9928225" cy="6797675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Tw Cen MT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Tw Cen MT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Tw Cen MT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Tw Cen MT" charset="0"/>
        <a:ea typeface="ＭＳ Ｐゴシック" charset="0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75C8B8ED-5A61-4207-8B66-7B38403CE3C2}">
          <p14:sldIdLst>
            <p14:sldId id="427"/>
            <p14:sldId id="464"/>
            <p14:sldId id="465"/>
            <p14:sldId id="463"/>
            <p14:sldId id="462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5B"/>
    <a:srgbClr val="396EB2"/>
    <a:srgbClr val="CC6600"/>
    <a:srgbClr val="104C88"/>
    <a:srgbClr val="5585AD"/>
    <a:srgbClr val="6183A1"/>
    <a:srgbClr val="003768"/>
    <a:srgbClr val="729ABD"/>
    <a:srgbClr val="F7EECD"/>
    <a:srgbClr val="222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95" autoAdjust="0"/>
    <p:restoredTop sz="94628" autoAdjust="0"/>
  </p:normalViewPr>
  <p:slideViewPr>
    <p:cSldViewPr>
      <p:cViewPr>
        <p:scale>
          <a:sx n="75" d="100"/>
          <a:sy n="75" d="100"/>
        </p:scale>
        <p:origin x="-1522" y="-36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3768" y="-78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662" cy="339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w Cen MT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3410" y="0"/>
            <a:ext cx="4302662" cy="33943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607B775-6C51-F447-86E3-5F536CFE37D0}" type="datetimeFigureOut">
              <a:rPr lang="en-US"/>
              <a:pPr/>
              <a:t>10/4/2022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7118"/>
            <a:ext cx="4302662" cy="339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w Cen MT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3410" y="6457118"/>
            <a:ext cx="4302662" cy="33943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386CB44-6A94-9F4D-A6D9-E5AA228F6E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0321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662" cy="339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w Cen MT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410" y="0"/>
            <a:ext cx="4302662" cy="33943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B9F777D-815B-2346-8124-268724DB6BC1}" type="datetimeFigureOut">
              <a:rPr lang="en-US"/>
              <a:pPr/>
              <a:t>10/4/2022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5488" y="511175"/>
            <a:ext cx="3397250" cy="2547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255" y="3229121"/>
            <a:ext cx="7941719" cy="305827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7118"/>
            <a:ext cx="4302662" cy="339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w Cen MT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410" y="6457118"/>
            <a:ext cx="4302662" cy="33943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96EB22F-C78E-484F-94E3-E8B144250B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2045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/>
          <p:cNvSpPr>
            <a:spLocks noGrp="1"/>
          </p:cNvSpPr>
          <p:nvPr>
            <p:ph type="ctrTitle"/>
          </p:nvPr>
        </p:nvSpPr>
        <p:spPr>
          <a:xfrm>
            <a:off x="0" y="2032134"/>
            <a:ext cx="9144000" cy="1384995"/>
          </a:xfrm>
          <a:prstGeom prst="rect">
            <a:avLst/>
          </a:prstGeom>
          <a:solidFill>
            <a:srgbClr val="CC6600"/>
          </a:solidFill>
        </p:spPr>
        <p:txBody>
          <a:bodyPr lIns="457200" tIns="457200" rIns="457200" bIns="457200" anchorCtr="1">
            <a:spAutoFit/>
          </a:bodyPr>
          <a:lstStyle>
            <a:lvl1pPr>
              <a:defRPr sz="3000" cap="all" baseline="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9613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4D977-C359-42B5-92E0-CC2DB691BCDA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7256-D8D9-4B1F-8AF9-05C3E74010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361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4D977-C359-42B5-92E0-CC2DB691BCDA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7256-D8D9-4B1F-8AF9-05C3E74010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373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4D977-C359-42B5-92E0-CC2DB691BCDA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7256-D8D9-4B1F-8AF9-05C3E74010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623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4D977-C359-42B5-92E0-CC2DB691BCDA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7256-D8D9-4B1F-8AF9-05C3E74010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919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4D977-C359-42B5-92E0-CC2DB691BCDA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7256-D8D9-4B1F-8AF9-05C3E74010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64072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4D977-C359-42B5-92E0-CC2DB691BCDA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7256-D8D9-4B1F-8AF9-05C3E74010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478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4D977-C359-42B5-92E0-CC2DB691BCDA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7256-D8D9-4B1F-8AF9-05C3E74010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092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4D977-C359-42B5-92E0-CC2DB691BCDA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7256-D8D9-4B1F-8AF9-05C3E74010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1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7"/>
          <p:cNvSpPr>
            <a:spLocks noGrp="1"/>
          </p:cNvSpPr>
          <p:nvPr>
            <p:ph type="ctrTitle"/>
          </p:nvPr>
        </p:nvSpPr>
        <p:spPr>
          <a:xfrm>
            <a:off x="0" y="2032134"/>
            <a:ext cx="9144000" cy="1384995"/>
          </a:xfrm>
          <a:prstGeom prst="rect">
            <a:avLst/>
          </a:prstGeom>
          <a:solidFill>
            <a:srgbClr val="CC6600"/>
          </a:solidFill>
        </p:spPr>
        <p:txBody>
          <a:bodyPr lIns="457200" tIns="457200" rIns="457200" bIns="457200" anchorCtr="1">
            <a:spAutoFit/>
          </a:bodyPr>
          <a:lstStyle>
            <a:lvl1pPr>
              <a:defRPr sz="3000" cap="all" baseline="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 userDrawn="1"/>
        </p:nvSpPr>
        <p:spPr bwMode="auto">
          <a:xfrm>
            <a:off x="0" y="6400800"/>
            <a:ext cx="9144000" cy="551688"/>
          </a:xfrm>
          <a:prstGeom prst="rect">
            <a:avLst/>
          </a:prstGeom>
          <a:solidFill>
            <a:srgbClr val="003768"/>
          </a:solidFill>
          <a:ln>
            <a:noFill/>
          </a:ln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2900" b="1" kern="1200" cap="all" dirty="0">
                <a:solidFill>
                  <a:schemeClr val="bg1"/>
                </a:solidFill>
                <a:latin typeface="Helvetica 65" pitchFamily="34" charset="0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9pPr>
          </a:lstStyle>
          <a:p>
            <a:pPr>
              <a:defRPr/>
            </a:pPr>
            <a:endParaRPr lang="en-US" sz="2600" cap="none" dirty="0">
              <a:ea typeface="+mj-ea"/>
            </a:endParaRPr>
          </a:p>
        </p:txBody>
      </p:sp>
      <p:sp>
        <p:nvSpPr>
          <p:cNvPr id="6" name="Title 1"/>
          <p:cNvSpPr txBox="1">
            <a:spLocks/>
          </p:cNvSpPr>
          <p:nvPr userDrawn="1"/>
        </p:nvSpPr>
        <p:spPr bwMode="auto">
          <a:xfrm>
            <a:off x="0" y="6400800"/>
            <a:ext cx="9144000" cy="551688"/>
          </a:xfrm>
          <a:prstGeom prst="rect">
            <a:avLst/>
          </a:prstGeom>
          <a:solidFill>
            <a:srgbClr val="104C88"/>
          </a:solidFill>
          <a:ln>
            <a:noFill/>
          </a:ln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2900" b="1" kern="1200" cap="all" dirty="0">
                <a:solidFill>
                  <a:schemeClr val="bg1"/>
                </a:solidFill>
                <a:latin typeface="Helvetica 65" pitchFamily="34" charset="0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9pPr>
          </a:lstStyle>
          <a:p>
            <a:pPr>
              <a:defRPr/>
            </a:pPr>
            <a:endParaRPr lang="en-US" sz="2600" cap="none" dirty="0">
              <a:ea typeface="+mj-ea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521208" y="64770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  <a:latin typeface="Helvetica 65"/>
              </a:rPr>
              <a:t>František Šanda</a:t>
            </a:r>
            <a:endParaRPr lang="en-US" dirty="0">
              <a:solidFill>
                <a:schemeClr val="bg1"/>
              </a:solidFill>
              <a:latin typeface="Helvetica 65"/>
            </a:endParaRPr>
          </a:p>
        </p:txBody>
      </p:sp>
      <p:sp>
        <p:nvSpPr>
          <p:cNvPr id="8" name="TextBox 8"/>
          <p:cNvSpPr txBox="1"/>
          <p:nvPr userDrawn="1"/>
        </p:nvSpPr>
        <p:spPr>
          <a:xfrm>
            <a:off x="5868144" y="6501384"/>
            <a:ext cx="297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kern="1200" cap="none" dirty="0" smtClean="0">
                <a:solidFill>
                  <a:schemeClr val="bg1"/>
                </a:solidFill>
                <a:latin typeface="Helvetica 65"/>
                <a:ea typeface="ＭＳ Ｐゴシック" charset="0"/>
                <a:cs typeface="Arial" charset="0"/>
              </a:rPr>
              <a:t>Charles</a:t>
            </a:r>
            <a:r>
              <a:rPr lang="cs-CZ" sz="1600" kern="1200" cap="none" baseline="0" dirty="0" smtClean="0">
                <a:solidFill>
                  <a:schemeClr val="bg1"/>
                </a:solidFill>
                <a:latin typeface="Helvetica 65"/>
                <a:ea typeface="ＭＳ Ｐゴシック" charset="0"/>
                <a:cs typeface="Arial" charset="0"/>
              </a:rPr>
              <a:t> University</a:t>
            </a:r>
            <a:endParaRPr lang="en-US" sz="1600" dirty="0">
              <a:solidFill>
                <a:schemeClr val="bg1"/>
              </a:solidFill>
              <a:latin typeface="Helvetica 65"/>
            </a:endParaRPr>
          </a:p>
        </p:txBody>
      </p:sp>
    </p:spTree>
    <p:extLst>
      <p:ext uri="{BB962C8B-B14F-4D97-AF65-F5344CB8AC3E}">
        <p14:creationId xmlns:p14="http://schemas.microsoft.com/office/powerpoint/2010/main" val="39904907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09600" y="313903"/>
            <a:ext cx="8153400" cy="371897"/>
          </a:xfrm>
          <a:prstGeom prst="rect">
            <a:avLst/>
          </a:prstGeom>
        </p:spPr>
        <p:txBody>
          <a:bodyPr anchor="t">
            <a:spAutoFit/>
          </a:bodyPr>
          <a:lstStyle>
            <a:lvl1pPr>
              <a:lnSpc>
                <a:spcPts val="2900"/>
              </a:lnSpc>
              <a:defRPr sz="2900" b="1" cap="all" baseline="0">
                <a:solidFill>
                  <a:srgbClr val="CC6600"/>
                </a:solidFill>
                <a:latin typeface="Helvetica 65" pitchFamily="34" charset="0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16" name="Text Placeholder 12"/>
          <p:cNvSpPr>
            <a:spLocks noGrp="1"/>
          </p:cNvSpPr>
          <p:nvPr>
            <p:ph idx="1"/>
          </p:nvPr>
        </p:nvSpPr>
        <p:spPr bwMode="auto">
          <a:xfrm>
            <a:off x="612775" y="914400"/>
            <a:ext cx="8153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0" indent="0">
              <a:buFont typeface="Wingdings" pitchFamily="2" charset="2"/>
              <a:buNone/>
              <a:defRPr lang="en-US" sz="2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 65" pitchFamily="34" charset="0"/>
              </a:defRPr>
            </a:lvl1pPr>
            <a:lvl2pPr marL="639763" indent="-273050">
              <a:buFont typeface="Arial" pitchFamily="34" charset="0"/>
              <a:buChar char="•"/>
              <a:defRPr sz="2400"/>
            </a:lvl2pPr>
            <a:lvl3pPr>
              <a:defRPr sz="2400"/>
            </a:lvl3pPr>
            <a:lvl4pPr>
              <a:defRPr sz="2400"/>
            </a:lvl4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</p:txBody>
      </p:sp>
      <p:sp>
        <p:nvSpPr>
          <p:cNvPr id="5" name="Title 1"/>
          <p:cNvSpPr txBox="1">
            <a:spLocks/>
          </p:cNvSpPr>
          <p:nvPr userDrawn="1"/>
        </p:nvSpPr>
        <p:spPr bwMode="auto">
          <a:xfrm>
            <a:off x="0" y="6400800"/>
            <a:ext cx="9144000" cy="551688"/>
          </a:xfrm>
          <a:prstGeom prst="rect">
            <a:avLst/>
          </a:prstGeom>
          <a:solidFill>
            <a:srgbClr val="104C88"/>
          </a:solidFill>
          <a:ln>
            <a:noFill/>
          </a:ln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2900" b="1" kern="1200" cap="all" dirty="0">
                <a:solidFill>
                  <a:schemeClr val="bg1"/>
                </a:solidFill>
                <a:latin typeface="Helvetica 65" pitchFamily="34" charset="0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9pPr>
          </a:lstStyle>
          <a:p>
            <a:pPr>
              <a:defRPr/>
            </a:pPr>
            <a:endParaRPr lang="en-US" sz="2600" cap="none" dirty="0">
              <a:ea typeface="+mj-ea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5868144" y="6501384"/>
            <a:ext cx="297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kern="1200" cap="none" dirty="0" smtClean="0">
                <a:solidFill>
                  <a:schemeClr val="bg1"/>
                </a:solidFill>
                <a:latin typeface="Helvetica 65"/>
                <a:ea typeface="ＭＳ Ｐゴシック" charset="0"/>
                <a:cs typeface="Arial" charset="0"/>
              </a:rPr>
              <a:t>Charles</a:t>
            </a:r>
            <a:r>
              <a:rPr lang="cs-CZ" sz="1600" kern="1200" cap="none" baseline="0" dirty="0" smtClean="0">
                <a:solidFill>
                  <a:schemeClr val="bg1"/>
                </a:solidFill>
                <a:latin typeface="Helvetica 65"/>
                <a:ea typeface="ＭＳ Ｐゴシック" charset="0"/>
                <a:cs typeface="Arial" charset="0"/>
              </a:rPr>
              <a:t> University</a:t>
            </a:r>
            <a:endParaRPr lang="en-US" sz="1600" dirty="0">
              <a:solidFill>
                <a:schemeClr val="bg1"/>
              </a:solidFill>
              <a:latin typeface="Helvetica 65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521208" y="64770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  <a:latin typeface="Helvetica 65"/>
              </a:rPr>
              <a:t>František</a:t>
            </a:r>
            <a:r>
              <a:rPr lang="cs-CZ" baseline="0" dirty="0" smtClean="0">
                <a:solidFill>
                  <a:schemeClr val="bg1"/>
                </a:solidFill>
                <a:latin typeface="Helvetica 65"/>
              </a:rPr>
              <a:t> Šanda</a:t>
            </a:r>
            <a:endParaRPr lang="en-US" dirty="0">
              <a:solidFill>
                <a:schemeClr val="bg1"/>
              </a:solidFill>
              <a:latin typeface="Helvetica 65"/>
            </a:endParaRPr>
          </a:p>
        </p:txBody>
      </p:sp>
    </p:spTree>
    <p:extLst>
      <p:ext uri="{BB962C8B-B14F-4D97-AF65-F5344CB8AC3E}">
        <p14:creationId xmlns:p14="http://schemas.microsoft.com/office/powerpoint/2010/main" val="13724961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Bullet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313903"/>
            <a:ext cx="8153400" cy="371897"/>
          </a:xfrm>
          <a:prstGeom prst="rect">
            <a:avLst/>
          </a:prstGeom>
        </p:spPr>
        <p:txBody>
          <a:bodyPr anchor="t">
            <a:spAutoFit/>
          </a:bodyPr>
          <a:lstStyle>
            <a:lvl1pPr>
              <a:lnSpc>
                <a:spcPts val="2900"/>
              </a:lnSpc>
              <a:defRPr sz="2900" b="1" cap="all" baseline="0">
                <a:solidFill>
                  <a:srgbClr val="CC6600"/>
                </a:solidFill>
                <a:latin typeface="Helvetica 65" pitchFamily="34" charset="0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9" name="Text Placeholder 12"/>
          <p:cNvSpPr>
            <a:spLocks noGrp="1"/>
          </p:cNvSpPr>
          <p:nvPr>
            <p:ph idx="1"/>
          </p:nvPr>
        </p:nvSpPr>
        <p:spPr bwMode="auto">
          <a:xfrm>
            <a:off x="612775" y="914400"/>
            <a:ext cx="8153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342900" indent="-342900">
              <a:buFont typeface="Arial" pitchFamily="34" charset="0"/>
              <a:buChar char="•"/>
              <a:defRPr lang="en-US" sz="2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 65" pitchFamily="34" charset="0"/>
              </a:defRPr>
            </a:lvl1pPr>
            <a:lvl2pPr marL="639763" indent="-273050">
              <a:buFont typeface="Arial" pitchFamily="34" charset="0"/>
              <a:buChar char="•"/>
              <a:defRPr sz="2200"/>
            </a:lvl2pPr>
            <a:lvl3pPr marL="914400" indent="-228600">
              <a:buFont typeface="Arial" pitchFamily="34" charset="0"/>
              <a:buChar char="•"/>
              <a:defRPr sz="2200"/>
            </a:lvl3pPr>
            <a:lvl4pPr marL="1371600" indent="-228600">
              <a:buFont typeface="Arial" pitchFamily="34" charset="0"/>
              <a:buChar char="•"/>
              <a:defRPr sz="2200"/>
            </a:lvl4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</p:txBody>
      </p:sp>
      <p:sp>
        <p:nvSpPr>
          <p:cNvPr id="5" name="Title 1"/>
          <p:cNvSpPr txBox="1">
            <a:spLocks/>
          </p:cNvSpPr>
          <p:nvPr userDrawn="1"/>
        </p:nvSpPr>
        <p:spPr bwMode="auto">
          <a:xfrm>
            <a:off x="0" y="6400800"/>
            <a:ext cx="9144000" cy="551688"/>
          </a:xfrm>
          <a:prstGeom prst="rect">
            <a:avLst/>
          </a:prstGeom>
          <a:solidFill>
            <a:srgbClr val="104C88"/>
          </a:solidFill>
          <a:ln>
            <a:noFill/>
          </a:ln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2900" b="1" kern="1200" cap="all" dirty="0">
                <a:solidFill>
                  <a:schemeClr val="bg1"/>
                </a:solidFill>
                <a:latin typeface="Helvetica 65" pitchFamily="34" charset="0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9pPr>
          </a:lstStyle>
          <a:p>
            <a:pPr>
              <a:defRPr/>
            </a:pPr>
            <a:endParaRPr lang="en-US" sz="2600" cap="none" dirty="0">
              <a:ea typeface="+mj-ea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521208" y="64770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  <a:latin typeface="Helvetica 65"/>
              </a:rPr>
              <a:t>František</a:t>
            </a:r>
            <a:r>
              <a:rPr lang="cs-CZ" baseline="0" dirty="0" smtClean="0">
                <a:solidFill>
                  <a:schemeClr val="bg1"/>
                </a:solidFill>
                <a:latin typeface="Helvetica 65"/>
              </a:rPr>
              <a:t> Šanda</a:t>
            </a:r>
            <a:endParaRPr lang="en-US" dirty="0">
              <a:solidFill>
                <a:schemeClr val="bg1"/>
              </a:solidFill>
              <a:latin typeface="Helvetica 65"/>
            </a:endParaRPr>
          </a:p>
        </p:txBody>
      </p:sp>
      <p:sp>
        <p:nvSpPr>
          <p:cNvPr id="10" name="TextBox 8"/>
          <p:cNvSpPr txBox="1"/>
          <p:nvPr userDrawn="1"/>
        </p:nvSpPr>
        <p:spPr>
          <a:xfrm>
            <a:off x="5868144" y="6501384"/>
            <a:ext cx="297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kern="1200" cap="none" dirty="0" smtClean="0">
                <a:solidFill>
                  <a:schemeClr val="bg1"/>
                </a:solidFill>
                <a:latin typeface="Helvetica 65"/>
                <a:ea typeface="ＭＳ Ｐゴシック" charset="0"/>
                <a:cs typeface="Arial" charset="0"/>
              </a:rPr>
              <a:t>Charles</a:t>
            </a:r>
            <a:r>
              <a:rPr lang="cs-CZ" sz="1600" kern="1200" cap="none" baseline="0" dirty="0" smtClean="0">
                <a:solidFill>
                  <a:schemeClr val="bg1"/>
                </a:solidFill>
                <a:latin typeface="Helvetica 65"/>
                <a:ea typeface="ＭＳ Ｐゴシック" charset="0"/>
                <a:cs typeface="Arial" charset="0"/>
              </a:rPr>
              <a:t> University </a:t>
            </a:r>
            <a:endParaRPr lang="en-US" sz="1600" dirty="0">
              <a:solidFill>
                <a:schemeClr val="bg1"/>
              </a:solidFill>
              <a:latin typeface="Helvetica 65"/>
            </a:endParaRPr>
          </a:p>
        </p:txBody>
      </p:sp>
    </p:spTree>
    <p:extLst>
      <p:ext uri="{BB962C8B-B14F-4D97-AF65-F5344CB8AC3E}">
        <p14:creationId xmlns:p14="http://schemas.microsoft.com/office/powerpoint/2010/main" val="3301151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ternativ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43000" y="313903"/>
            <a:ext cx="7540625" cy="371897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>
              <a:lnSpc>
                <a:spcPts val="2900"/>
              </a:lnSpc>
              <a:defRPr sz="2900" b="1" cap="all" baseline="0">
                <a:solidFill>
                  <a:srgbClr val="CC6600"/>
                </a:solidFill>
                <a:latin typeface="Helvetica 65" pitchFamily="34" charset="0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11" name="Text Placeholder 12"/>
          <p:cNvSpPr>
            <a:spLocks noGrp="1"/>
          </p:cNvSpPr>
          <p:nvPr>
            <p:ph idx="1"/>
          </p:nvPr>
        </p:nvSpPr>
        <p:spPr bwMode="auto">
          <a:xfrm>
            <a:off x="1143000" y="914400"/>
            <a:ext cx="75438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0" indent="0">
              <a:buFont typeface="Wingdings" pitchFamily="2" charset="2"/>
              <a:buNone/>
              <a:defRPr lang="en-US" sz="2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 65" pitchFamily="34" charset="0"/>
              </a:defRPr>
            </a:lvl1pPr>
            <a:lvl2pPr marL="639763" indent="-273050">
              <a:buFont typeface="Arial" pitchFamily="34" charset="0"/>
              <a:buChar char="•"/>
              <a:defRPr sz="2400"/>
            </a:lvl2pPr>
            <a:lvl3pPr>
              <a:defRPr sz="2400"/>
            </a:lvl3pPr>
            <a:lvl4pPr>
              <a:defRPr sz="2400"/>
            </a:lvl4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</p:txBody>
      </p:sp>
      <p:sp>
        <p:nvSpPr>
          <p:cNvPr id="5" name="Title 1"/>
          <p:cNvSpPr txBox="1">
            <a:spLocks/>
          </p:cNvSpPr>
          <p:nvPr userDrawn="1"/>
        </p:nvSpPr>
        <p:spPr bwMode="auto">
          <a:xfrm>
            <a:off x="0" y="0"/>
            <a:ext cx="685800" cy="6858000"/>
          </a:xfrm>
          <a:prstGeom prst="rect">
            <a:avLst/>
          </a:prstGeom>
          <a:solidFill>
            <a:srgbClr val="104C88"/>
          </a:solidFill>
          <a:ln>
            <a:noFill/>
          </a:ln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2900" b="1" kern="1200" cap="all" dirty="0">
                <a:solidFill>
                  <a:schemeClr val="bg1"/>
                </a:solidFill>
                <a:latin typeface="Helvetica 65" pitchFamily="34" charset="0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9pPr>
          </a:lstStyle>
          <a:p>
            <a:pPr>
              <a:defRPr/>
            </a:pPr>
            <a:endParaRPr lang="en-US" sz="2600" cap="none" dirty="0">
              <a:ea typeface="+mj-ea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 rot="16200000">
            <a:off x="-855078" y="1202323"/>
            <a:ext cx="243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kern="1200" cap="none" dirty="0" smtClean="0">
                <a:solidFill>
                  <a:schemeClr val="bg1"/>
                </a:solidFill>
                <a:latin typeface="Helvetica 65"/>
                <a:ea typeface="ＭＳ Ｐゴシック" charset="0"/>
                <a:cs typeface="Arial" charset="0"/>
              </a:rPr>
              <a:t>SCHOOL OF MEDICINE</a:t>
            </a:r>
            <a:endParaRPr lang="en-US" sz="1600" dirty="0">
              <a:solidFill>
                <a:schemeClr val="bg1"/>
              </a:solidFill>
              <a:latin typeface="Helvetica 65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 rot="16200000">
            <a:off x="-1186934" y="4920734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Helvetica 65"/>
              </a:rPr>
              <a:t>UC San</a:t>
            </a:r>
            <a:r>
              <a:rPr lang="en-US" baseline="0" dirty="0" smtClean="0">
                <a:solidFill>
                  <a:schemeClr val="bg1"/>
                </a:solidFill>
                <a:latin typeface="Helvetica 65"/>
              </a:rPr>
              <a:t> Francisco</a:t>
            </a:r>
            <a:endParaRPr lang="en-US" dirty="0">
              <a:solidFill>
                <a:schemeClr val="bg1"/>
              </a:solidFill>
              <a:latin typeface="Helvetica 65"/>
            </a:endParaRPr>
          </a:p>
        </p:txBody>
      </p:sp>
    </p:spTree>
    <p:extLst>
      <p:ext uri="{BB962C8B-B14F-4D97-AF65-F5344CB8AC3E}">
        <p14:creationId xmlns:p14="http://schemas.microsoft.com/office/powerpoint/2010/main" val="26694443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">
    <p:bg>
      <p:bgPr>
        <a:solidFill>
          <a:srgbClr val="CC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itle 7"/>
          <p:cNvSpPr>
            <a:spLocks noGrp="1"/>
          </p:cNvSpPr>
          <p:nvPr userDrawn="1">
            <p:ph type="ctrTitle"/>
          </p:nvPr>
        </p:nvSpPr>
        <p:spPr>
          <a:xfrm>
            <a:off x="0" y="2348805"/>
            <a:ext cx="9144000" cy="1384995"/>
          </a:xfrm>
          <a:prstGeom prst="rect">
            <a:avLst/>
          </a:prstGeom>
          <a:ln>
            <a:noFill/>
          </a:ln>
        </p:spPr>
        <p:txBody>
          <a:bodyPr wrap="square" lIns="457200" tIns="457200" rIns="457200" bIns="457200" anchorCtr="1">
            <a:spAutoFit/>
          </a:bodyPr>
          <a:lstStyle>
            <a:lvl1pPr>
              <a:defRPr sz="3000" cap="all" baseline="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039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654D977-C359-42B5-92E0-CC2DB691BCDA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D787256-D8D9-4B1F-8AF9-05C3E7401003}" type="slidenum">
              <a:rPr lang="en-US" smtClean="0">
                <a:solidFill>
                  <a:srgbClr val="94C600"/>
                </a:solidFill>
              </a:rPr>
              <a:pPr/>
              <a:t>‹#›</a:t>
            </a:fld>
            <a:endParaRPr lang="en-US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10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4D977-C359-42B5-92E0-CC2DB691BCDA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7256-D8D9-4B1F-8AF9-05C3E74010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716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4D977-C359-42B5-92E0-CC2DB691BCDA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7256-D8D9-4B1F-8AF9-05C3E74010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9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33">
              <a:schemeClr val="bg1"/>
            </a:gs>
            <a:gs pos="9000">
              <a:schemeClr val="bg1"/>
            </a:gs>
            <a:gs pos="85000">
              <a:srgbClr val="F2F2F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2"/>
          <p:cNvSpPr txBox="1">
            <a:spLocks/>
          </p:cNvSpPr>
          <p:nvPr/>
        </p:nvSpPr>
        <p:spPr bwMode="auto">
          <a:xfrm>
            <a:off x="457200" y="12954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342900" indent="-342900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§"/>
              <a:defRPr lang="en-US" sz="2200" kern="1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 65" pitchFamily="34" charset="0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rgbClr val="CC6600"/>
              </a:buClr>
              <a:buSzPct val="70000"/>
              <a:buFont typeface="Courier New" pitchFamily="49" charset="0"/>
              <a:buChar char="o"/>
              <a:defRPr sz="2200" kern="1200">
                <a:solidFill>
                  <a:srgbClr val="404040"/>
                </a:solidFill>
                <a:latin typeface="Helvetica 65" pitchFamily="34" charset="0"/>
                <a:ea typeface="+mn-ea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§"/>
              <a:defRPr sz="2200" kern="1200">
                <a:solidFill>
                  <a:srgbClr val="404040"/>
                </a:solidFill>
                <a:latin typeface="Helvetica 65" pitchFamily="34" charset="0"/>
                <a:ea typeface="+mn-ea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CC6600"/>
              </a:buClr>
              <a:buSzPct val="75000"/>
              <a:buFont typeface="Arial" charset="0"/>
              <a:buChar char="•"/>
              <a:defRPr sz="2200" kern="1200">
                <a:solidFill>
                  <a:srgbClr val="404040"/>
                </a:solidFill>
                <a:latin typeface="Helvetica 65" pitchFamily="34" charset="0"/>
                <a:ea typeface="+mn-ea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Helvetica 55 Roman" pitchFamily="34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itchFamily="34" charset="0"/>
              <a:buChar char="•"/>
              <a:defRPr/>
            </a:pPr>
            <a:r>
              <a:rPr dirty="0"/>
              <a:t>Click to edit text </a:t>
            </a:r>
          </a:p>
          <a:p>
            <a:pPr marL="639763" lvl="1" indent="-273050">
              <a:buFont typeface="Arial" pitchFamily="34" charset="0"/>
              <a:buChar char="•"/>
              <a:defRPr/>
            </a:pPr>
            <a:r>
              <a:rPr lang="en-US" dirty="0" smtClean="0"/>
              <a:t>Second level</a:t>
            </a:r>
          </a:p>
          <a:p>
            <a:pPr marL="914400" lvl="2" indent="-228600">
              <a:buFont typeface="Arial" pitchFamily="34" charset="0"/>
              <a:buChar char="•"/>
              <a:defRPr/>
            </a:pPr>
            <a:r>
              <a:rPr lang="en-US" dirty="0" smtClean="0"/>
              <a:t>Third level</a:t>
            </a:r>
          </a:p>
          <a:p>
            <a:pPr marL="1371600" lvl="3" indent="-228600">
              <a:buFont typeface="Arial" pitchFamily="34" charset="0"/>
              <a:buChar char="•"/>
              <a:defRPr/>
            </a:pPr>
            <a:r>
              <a:rPr lang="en-US" dirty="0" smtClean="0"/>
              <a:t>Fourth level</a:t>
            </a:r>
          </a:p>
        </p:txBody>
      </p:sp>
      <p:sp>
        <p:nvSpPr>
          <p:cNvPr id="1029" name="Title Placeholder 2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0" y="6400800"/>
            <a:ext cx="9144000" cy="551688"/>
          </a:xfrm>
          <a:prstGeom prst="rect">
            <a:avLst/>
          </a:prstGeom>
          <a:solidFill>
            <a:srgbClr val="104C88"/>
          </a:solidFill>
          <a:ln>
            <a:noFill/>
          </a:ln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2900" b="1" kern="1200" cap="all" dirty="0">
                <a:solidFill>
                  <a:schemeClr val="bg1"/>
                </a:solidFill>
                <a:latin typeface="Helvetica 65" pitchFamily="34" charset="0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9pPr>
          </a:lstStyle>
          <a:p>
            <a:pPr>
              <a:defRPr/>
            </a:pPr>
            <a:endParaRPr lang="en-US" sz="2600" cap="none" dirty="0">
              <a:ea typeface="+mj-e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1208" y="64770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  <a:latin typeface="Helvetica 65"/>
              </a:rPr>
              <a:t>Václav</a:t>
            </a:r>
            <a:r>
              <a:rPr lang="cs-CZ" baseline="0" dirty="0" smtClean="0">
                <a:solidFill>
                  <a:schemeClr val="bg1"/>
                </a:solidFill>
                <a:latin typeface="Helvetica 65"/>
              </a:rPr>
              <a:t> Perlík</a:t>
            </a:r>
            <a:endParaRPr lang="en-US" dirty="0">
              <a:solidFill>
                <a:schemeClr val="bg1"/>
              </a:solidFill>
              <a:latin typeface="Helvetica 65"/>
            </a:endParaRPr>
          </a:p>
        </p:txBody>
      </p:sp>
      <p:sp>
        <p:nvSpPr>
          <p:cNvPr id="8" name="TextBox 8"/>
          <p:cNvSpPr txBox="1"/>
          <p:nvPr userDrawn="1"/>
        </p:nvSpPr>
        <p:spPr>
          <a:xfrm>
            <a:off x="5868144" y="6501384"/>
            <a:ext cx="297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kern="1200" cap="none" dirty="0" smtClean="0">
                <a:solidFill>
                  <a:schemeClr val="bg1"/>
                </a:solidFill>
                <a:latin typeface="Helvetica 65"/>
                <a:ea typeface="ＭＳ Ｐゴシック" charset="0"/>
                <a:cs typeface="Arial" charset="0"/>
              </a:rPr>
              <a:t>Charles</a:t>
            </a:r>
            <a:r>
              <a:rPr lang="cs-CZ" sz="1600" kern="1200" cap="none" baseline="0" dirty="0" smtClean="0">
                <a:solidFill>
                  <a:schemeClr val="bg1"/>
                </a:solidFill>
                <a:latin typeface="Helvetica 65"/>
                <a:ea typeface="ＭＳ Ｐゴシック" charset="0"/>
                <a:cs typeface="Arial" charset="0"/>
              </a:rPr>
              <a:t> University in </a:t>
            </a:r>
            <a:r>
              <a:rPr lang="cs-CZ" sz="1600" kern="1200" cap="none" baseline="0" dirty="0" err="1" smtClean="0">
                <a:solidFill>
                  <a:schemeClr val="bg1"/>
                </a:solidFill>
                <a:latin typeface="Helvetica 65"/>
                <a:ea typeface="ＭＳ Ｐゴシック" charset="0"/>
                <a:cs typeface="Arial" charset="0"/>
              </a:rPr>
              <a:t>Prague</a:t>
            </a:r>
            <a:endParaRPr lang="en-US" sz="1600" dirty="0">
              <a:solidFill>
                <a:schemeClr val="bg1"/>
              </a:solidFill>
              <a:latin typeface="Helvetica 65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62" r:id="rId2"/>
    <p:sldLayoutId id="2147483859" r:id="rId3"/>
    <p:sldLayoutId id="2147483860" r:id="rId4"/>
    <p:sldLayoutId id="2147483861" r:id="rId5"/>
    <p:sldLayoutId id="2147483863" r:id="rId6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900" b="1" kern="1200" cap="all" dirty="0">
          <a:solidFill>
            <a:srgbClr val="CC6600"/>
          </a:solidFill>
          <a:latin typeface="Helvetica 65" pitchFamily="34" charset="0"/>
          <a:ea typeface="ＭＳ Ｐゴシック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rgbClr val="404040"/>
          </a:solidFill>
          <a:latin typeface="Helvetica 65" pitchFamily="34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rgbClr val="404040"/>
          </a:solidFill>
          <a:latin typeface="Helvetica 65" pitchFamily="34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rgbClr val="404040"/>
          </a:solidFill>
          <a:latin typeface="Helvetica 65" pitchFamily="34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rgbClr val="404040"/>
          </a:solidFill>
          <a:latin typeface="Helvetica 65" pitchFamily="34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1" fontAlgn="base" hangingPunct="1">
        <a:spcBef>
          <a:spcPts val="700"/>
        </a:spcBef>
        <a:spcAft>
          <a:spcPct val="0"/>
        </a:spcAft>
        <a:buClr>
          <a:schemeClr val="accent2"/>
        </a:buClr>
        <a:buSzPct val="100000"/>
        <a:buFont typeface="Wingdings" charset="0"/>
        <a:buChar char="§"/>
        <a:defRPr sz="2200" kern="1200">
          <a:solidFill>
            <a:srgbClr val="404040"/>
          </a:solidFill>
          <a:latin typeface="Helvetica 65" pitchFamily="34" charset="0"/>
          <a:ea typeface="ＭＳ Ｐゴシック" charset="0"/>
          <a:cs typeface="+mn-cs"/>
        </a:defRPr>
      </a:lvl1pPr>
      <a:lvl2pPr marL="639763" indent="-273050" algn="l" rtl="0" eaLnBrk="1" fontAlgn="base" hangingPunct="1">
        <a:spcBef>
          <a:spcPts val="550"/>
        </a:spcBef>
        <a:spcAft>
          <a:spcPct val="0"/>
        </a:spcAft>
        <a:buClr>
          <a:srgbClr val="CC6600"/>
        </a:buClr>
        <a:buSzPct val="70000"/>
        <a:buFont typeface="Courier New" charset="0"/>
        <a:buChar char="o"/>
        <a:defRPr sz="2200" kern="1200">
          <a:solidFill>
            <a:srgbClr val="404040"/>
          </a:solidFill>
          <a:latin typeface="Helvetica 65" pitchFamily="34" charset="0"/>
          <a:ea typeface="ＭＳ Ｐゴシック" charset="0"/>
          <a:cs typeface="+mn-cs"/>
        </a:defRPr>
      </a:lvl2pPr>
      <a:lvl3pPr marL="914400" indent="-228600" algn="l" rtl="0" eaLnBrk="1" fontAlgn="base" hangingPunct="1">
        <a:spcBef>
          <a:spcPts val="500"/>
        </a:spcBef>
        <a:spcAft>
          <a:spcPct val="0"/>
        </a:spcAft>
        <a:buClr>
          <a:schemeClr val="accent2"/>
        </a:buClr>
        <a:buSzPct val="60000"/>
        <a:buFont typeface="Wingdings" charset="0"/>
        <a:buChar char="§"/>
        <a:defRPr sz="2200" kern="1200">
          <a:solidFill>
            <a:srgbClr val="404040"/>
          </a:solidFill>
          <a:latin typeface="Helvetica 65" pitchFamily="34" charset="0"/>
          <a:ea typeface="ＭＳ Ｐゴシック" charset="0"/>
          <a:cs typeface="+mn-cs"/>
        </a:defRPr>
      </a:lvl3pPr>
      <a:lvl4pPr marL="1371600" indent="-228600" algn="l" rtl="0" eaLnBrk="1" fontAlgn="base" hangingPunct="1">
        <a:spcBef>
          <a:spcPts val="400"/>
        </a:spcBef>
        <a:spcAft>
          <a:spcPct val="0"/>
        </a:spcAft>
        <a:buClr>
          <a:srgbClr val="CC6600"/>
        </a:buClr>
        <a:buSzPct val="75000"/>
        <a:buFont typeface="Arial" charset="0"/>
        <a:buChar char="•"/>
        <a:defRPr sz="2200" kern="1200">
          <a:solidFill>
            <a:srgbClr val="404040"/>
          </a:solidFill>
          <a:latin typeface="Helvetica 65" pitchFamily="34" charset="0"/>
          <a:ea typeface="ＭＳ Ｐゴシック" charset="0"/>
          <a:cs typeface="+mn-cs"/>
        </a:defRPr>
      </a:lvl4pPr>
      <a:lvl5pPr marL="1828800" indent="-228600" algn="l" rtl="0" eaLnBrk="1" fontAlgn="base" hangingPunct="1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charset="0"/>
        <a:buChar char=""/>
        <a:defRPr sz="2000" kern="1200">
          <a:solidFill>
            <a:schemeClr val="tx1"/>
          </a:solidFill>
          <a:latin typeface="Helvetica 55 Roman" pitchFamily="34" charset="0"/>
          <a:ea typeface="ＭＳ Ｐゴシック" charset="0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654D977-C359-42B5-92E0-CC2DB691BCDA}" type="datetimeFigureOut">
              <a:rPr lang="en-US" smtClean="0">
                <a:latin typeface="Century Gothic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10/4/2022</a:t>
            </a:fld>
            <a:endParaRPr lang="en-US">
              <a:latin typeface="Century Gothic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94C600"/>
              </a:solidFill>
              <a:latin typeface="Century Gothic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D787256-D8D9-4B1F-8AF9-05C3E7401003}" type="slidenum">
              <a:rPr lang="en-US" smtClean="0">
                <a:latin typeface="Century Gothic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890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anda@karlov.mff.uni.cz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is.cuni.cz/studium/dipl_st/index.php?id=&amp;tid=&amp;do=main&amp;doo=detail&amp;did=240146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692696"/>
            <a:ext cx="8424936" cy="2524262"/>
          </a:xfrm>
        </p:spPr>
        <p:txBody>
          <a:bodyPr>
            <a:normAutofit/>
          </a:bodyPr>
          <a:lstStyle/>
          <a:p>
            <a:r>
              <a:rPr lang="cs-CZ" sz="20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cs-CZ" sz="20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cs-CZ" sz="2000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cs-CZ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en-US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9992" y="3861048"/>
            <a:ext cx="3816424" cy="2160240"/>
          </a:xfrm>
        </p:spPr>
        <p:txBody>
          <a:bodyPr>
            <a:normAutofit/>
          </a:bodyPr>
          <a:lstStyle/>
          <a:p>
            <a:r>
              <a:rPr lang="en-US" dirty="0" err="1" smtClean="0"/>
              <a:t>Franti</a:t>
            </a:r>
            <a:r>
              <a:rPr lang="cs-CZ" dirty="0"/>
              <a:t>š</a:t>
            </a:r>
            <a:r>
              <a:rPr lang="en-US" dirty="0" err="1" smtClean="0"/>
              <a:t>ek</a:t>
            </a:r>
            <a:r>
              <a:rPr lang="cs-CZ" dirty="0" smtClean="0"/>
              <a:t> Šanda,</a:t>
            </a:r>
          </a:p>
          <a:p>
            <a:r>
              <a:rPr lang="cs-CZ" dirty="0" smtClean="0"/>
              <a:t>Fyzikální ústav  Univerzity Karlovy</a:t>
            </a:r>
          </a:p>
          <a:p>
            <a:endParaRPr lang="cs-CZ" dirty="0" smtClean="0"/>
          </a:p>
          <a:p>
            <a:r>
              <a:rPr lang="cs-CZ" dirty="0" smtClean="0"/>
              <a:t>KK5, 2.patro</a:t>
            </a:r>
          </a:p>
          <a:p>
            <a:r>
              <a:rPr lang="cs-CZ" dirty="0" smtClean="0">
                <a:hlinkClick r:id="rId2"/>
              </a:rPr>
              <a:t>sanda</a:t>
            </a:r>
            <a:r>
              <a:rPr lang="en-US" dirty="0" smtClean="0">
                <a:hlinkClick r:id="rId2"/>
              </a:rPr>
              <a:t>@karlov.mff.uni.cz</a:t>
            </a:r>
            <a:endParaRPr lang="cs-CZ" dirty="0" smtClean="0"/>
          </a:p>
          <a:p>
            <a:r>
              <a:rPr lang="cs-CZ" sz="1600" dirty="0" smtClean="0"/>
              <a:t>http:</a:t>
            </a:r>
            <a:r>
              <a:rPr lang="en-US" sz="1600" dirty="0" smtClean="0"/>
              <a:t>//</a:t>
            </a:r>
            <a:r>
              <a:rPr lang="cs-CZ" sz="1600" dirty="0" smtClean="0"/>
              <a:t>alma</a:t>
            </a:r>
            <a:r>
              <a:rPr lang="en-US" sz="1600" dirty="0" smtClean="0"/>
              <a:t>.karlov.mff.cuni.cz/</a:t>
            </a:r>
            <a:r>
              <a:rPr lang="en-US" sz="1600" dirty="0" err="1" smtClean="0"/>
              <a:t>sanda</a:t>
            </a:r>
            <a:endParaRPr lang="cs-CZ" sz="1600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08848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Koresondence mezi</a:t>
            </a:r>
            <a:r>
              <a:rPr lang="cs-CZ" dirty="0" smtClean="0"/>
              <a:t>:  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</a:t>
            </a:r>
            <a:r>
              <a:rPr lang="cs-CZ" dirty="0" smtClean="0"/>
              <a:t>experimentální  </a:t>
            </a:r>
            <a:r>
              <a:rPr lang="en-US" dirty="0" smtClean="0"/>
              <a:t> </a:t>
            </a:r>
            <a:r>
              <a:rPr lang="cs-CZ" dirty="0"/>
              <a:t>d</a:t>
            </a:r>
            <a:r>
              <a:rPr lang="cs-CZ" dirty="0" smtClean="0"/>
              <a:t>esign                         diagramy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12977"/>
            <a:ext cx="4788024" cy="1899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636912"/>
            <a:ext cx="3617888" cy="330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313903"/>
            <a:ext cx="8153400" cy="371897"/>
          </a:xfrm>
        </p:spPr>
        <p:txBody>
          <a:bodyPr/>
          <a:lstStyle/>
          <a:p>
            <a:r>
              <a:rPr lang="en-US" dirty="0"/>
              <a:t> </a:t>
            </a:r>
            <a:r>
              <a:rPr lang="cs-CZ" dirty="0" smtClean="0"/>
              <a:t> </a:t>
            </a:r>
            <a:r>
              <a:rPr lang="cs-CZ" sz="2000" dirty="0" smtClean="0"/>
              <a:t>intro : t</a:t>
            </a:r>
            <a:r>
              <a:rPr lang="en-US" sz="2000" dirty="0" err="1" smtClean="0"/>
              <a:t>eorie</a:t>
            </a:r>
            <a:r>
              <a:rPr lang="en-US" sz="2000" dirty="0" smtClean="0"/>
              <a:t> </a:t>
            </a:r>
            <a:r>
              <a:rPr lang="en-US" sz="2000" dirty="0" err="1" smtClean="0"/>
              <a:t>dynamick</a:t>
            </a:r>
            <a:r>
              <a:rPr lang="cs-CZ" sz="2000" dirty="0" smtClean="0"/>
              <a:t>ýc</a:t>
            </a:r>
            <a:r>
              <a:rPr lang="en-US" sz="2000" dirty="0" smtClean="0"/>
              <a:t>h </a:t>
            </a:r>
            <a:r>
              <a:rPr lang="en-US" sz="2000" dirty="0" err="1" smtClean="0"/>
              <a:t>spekter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762436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13903"/>
            <a:ext cx="8153400" cy="371897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sz="2000" dirty="0" err="1"/>
              <a:t>Teorie</a:t>
            </a:r>
            <a:r>
              <a:rPr lang="en-US" sz="2000" dirty="0"/>
              <a:t> </a:t>
            </a:r>
            <a:r>
              <a:rPr lang="en-US" sz="2000" dirty="0" err="1"/>
              <a:t>dvojité</a:t>
            </a:r>
            <a:r>
              <a:rPr lang="en-US" sz="2000" dirty="0"/>
              <a:t> </a:t>
            </a:r>
            <a:r>
              <a:rPr lang="en-US" sz="2000" dirty="0" err="1"/>
              <a:t>kvantové</a:t>
            </a:r>
            <a:r>
              <a:rPr lang="en-US" sz="2000" dirty="0"/>
              <a:t> </a:t>
            </a:r>
            <a:r>
              <a:rPr lang="en-US" sz="2000" dirty="0" err="1"/>
              <a:t>koherence</a:t>
            </a:r>
            <a:r>
              <a:rPr lang="en-US" sz="2000" dirty="0"/>
              <a:t> a </a:t>
            </a:r>
            <a:r>
              <a:rPr lang="en-US" sz="2000" dirty="0" err="1" smtClean="0"/>
              <a:t>optická</a:t>
            </a:r>
            <a:r>
              <a:rPr lang="cs-CZ" sz="2000" dirty="0" smtClean="0"/>
              <a:t> spektra</a:t>
            </a:r>
            <a:endParaRPr lang="cs-CZ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14400"/>
            <a:ext cx="8370639" cy="5029200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Annihilace excitací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 vidíme třeba v diagramu</a:t>
            </a:r>
          </a:p>
          <a:p>
            <a:pPr marL="0" indent="0">
              <a:buNone/>
            </a:pPr>
            <a:r>
              <a:rPr lang="cs-CZ" dirty="0" smtClean="0"/>
              <a:t> (= specifický design)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Témata: teorie annihilace, anomální transport</a:t>
            </a:r>
            <a:r>
              <a:rPr lang="en-US" dirty="0" smtClean="0"/>
              <a:t>/</a:t>
            </a:r>
            <a:r>
              <a:rPr lang="cs-CZ" dirty="0" smtClean="0"/>
              <a:t>difuze excitace, design experimentu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43" b="50198"/>
          <a:stretch/>
        </p:blipFill>
        <p:spPr>
          <a:xfrm>
            <a:off x="1547664" y="1124744"/>
            <a:ext cx="6557389" cy="203795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356992"/>
            <a:ext cx="1212850" cy="1963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6428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libri Light" panose="020F0302020204030204"/>
              </a:rPr>
              <a:t>Dvouexcitonové</a:t>
            </a:r>
            <a:r>
              <a:rPr lang="en-US" dirty="0" smtClean="0">
                <a:latin typeface="Calibri Light" panose="020F0302020204030204"/>
              </a:rPr>
              <a:t> </a:t>
            </a:r>
            <a:r>
              <a:rPr lang="cs-CZ" dirty="0" smtClean="0">
                <a:latin typeface="Calibri Light" panose="020F0302020204030204"/>
              </a:rPr>
              <a:t> </a:t>
            </a:r>
            <a:r>
              <a:rPr lang="en-US" dirty="0" err="1" smtClean="0">
                <a:latin typeface="Calibri Light" panose="020F0302020204030204"/>
              </a:rPr>
              <a:t>stavy</a:t>
            </a:r>
            <a:r>
              <a:rPr lang="en-US" dirty="0" smtClean="0">
                <a:latin typeface="Calibri Light" panose="020F0302020204030204"/>
              </a:rPr>
              <a:t> </a:t>
            </a:r>
            <a:r>
              <a:rPr lang="en-US" dirty="0" err="1" smtClean="0">
                <a:latin typeface="Calibri Light" panose="020F0302020204030204"/>
              </a:rPr>
              <a:t>na</a:t>
            </a:r>
            <a:r>
              <a:rPr lang="en-US" dirty="0" smtClean="0">
                <a:latin typeface="Calibri Light" panose="020F0302020204030204"/>
              </a:rPr>
              <a:t> </a:t>
            </a:r>
            <a:r>
              <a:rPr lang="en-US" dirty="0" err="1" smtClean="0">
                <a:latin typeface="Calibri Light" panose="020F0302020204030204"/>
              </a:rPr>
              <a:t>válci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914400"/>
            <a:ext cx="8153400" cy="5029200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Model optických vlastností tubulárního agregátu: </a:t>
            </a:r>
          </a:p>
          <a:p>
            <a:pPr marL="0" indent="0">
              <a:buNone/>
            </a:pPr>
            <a:r>
              <a:rPr lang="cs-CZ" dirty="0"/>
              <a:t>  soustava dvouhladinových molekul s uspořádanými  dipóly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8880"/>
            <a:ext cx="5340173" cy="3003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n 4"/>
          <p:cNvSpPr/>
          <p:nvPr/>
        </p:nvSpPr>
        <p:spPr>
          <a:xfrm>
            <a:off x="5749280" y="2348880"/>
            <a:ext cx="1847056" cy="280831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5725183" y="5949280"/>
            <a:ext cx="19431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200" dirty="0" smtClean="0"/>
              <a:t>cyklické excitované stavy</a:t>
            </a:r>
            <a:endParaRPr lang="en-US" dirty="0"/>
          </a:p>
        </p:txBody>
      </p:sp>
      <p:sp>
        <p:nvSpPr>
          <p:cNvPr id="8" name="Up Arrow 7"/>
          <p:cNvSpPr/>
          <p:nvPr/>
        </p:nvSpPr>
        <p:spPr>
          <a:xfrm>
            <a:off x="8179840" y="2708920"/>
            <a:ext cx="352600" cy="234201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Rectangle 9"/>
          <p:cNvSpPr/>
          <p:nvPr/>
        </p:nvSpPr>
        <p:spPr>
          <a:xfrm rot="5400000">
            <a:off x="7822479" y="3840032"/>
            <a:ext cx="186301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200" dirty="0" smtClean="0"/>
              <a:t>podélné exciované stavy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580112" y="1916832"/>
            <a:ext cx="160813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600" dirty="0" smtClean="0">
                <a:latin typeface="Helvetica 65"/>
              </a:rPr>
              <a:t>Fyzikální model</a:t>
            </a:r>
            <a:endParaRPr lang="en-US" sz="1600" dirty="0">
              <a:latin typeface="Helvetica 65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719664" y="3212976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9600000">
            <a:off x="6587283" y="2799263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9600000">
            <a:off x="6589165" y="3375327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9600000">
            <a:off x="6587283" y="3951391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9600000">
            <a:off x="6587283" y="4527455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9480000">
            <a:off x="7019331" y="2799263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9300000">
            <a:off x="7381253" y="2771339"/>
            <a:ext cx="0" cy="38779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9480000">
            <a:off x="7019331" y="3375327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9480000">
            <a:off x="7019331" y="3951391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9480000">
            <a:off x="7019331" y="4527455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9780000">
            <a:off x="6165824" y="2771609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9780000">
            <a:off x="6157117" y="3303319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9780000">
            <a:off x="6155235" y="3879383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9780000">
            <a:off x="6155235" y="4455447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200000">
            <a:off x="5842150" y="3149681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200000">
            <a:off x="5831107" y="2633672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0200000">
            <a:off x="5842150" y="3725745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0200000">
            <a:off x="5831107" y="4301809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9300000">
            <a:off x="7370375" y="3347403"/>
            <a:ext cx="0" cy="38779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9300000">
            <a:off x="7370375" y="3923467"/>
            <a:ext cx="0" cy="38779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9300000">
            <a:off x="7370375" y="4499531"/>
            <a:ext cx="0" cy="38779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611560" y="5949280"/>
            <a:ext cx="31085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200" dirty="0" smtClean="0"/>
              <a:t>Agregát organických světločivých molekul</a:t>
            </a:r>
            <a:endParaRPr lang="en-US" dirty="0"/>
          </a:p>
        </p:txBody>
      </p:sp>
      <p:sp>
        <p:nvSpPr>
          <p:cNvPr id="42" name="Curved Down Arrow 41"/>
          <p:cNvSpPr/>
          <p:nvPr/>
        </p:nvSpPr>
        <p:spPr>
          <a:xfrm rot="10620000">
            <a:off x="6110081" y="5377398"/>
            <a:ext cx="1216152" cy="49963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33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Struktura jednoexcitovaných stavů: </a:t>
            </a:r>
          </a:p>
          <a:p>
            <a:r>
              <a:rPr lang="cs-CZ" dirty="0" smtClean="0"/>
              <a:t>  podélné stavy -  Blochovy stavy krystalu</a:t>
            </a:r>
          </a:p>
          <a:p>
            <a:r>
              <a:rPr lang="cs-CZ" dirty="0"/>
              <a:t> </a:t>
            </a:r>
            <a:r>
              <a:rPr lang="cs-CZ" dirty="0" smtClean="0"/>
              <a:t> cyklické stavy -   obdobné benzenu aj.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v</a:t>
            </a:r>
            <a:r>
              <a:rPr lang="cs-CZ" dirty="0" smtClean="0"/>
              <a:t>íce excitací na válci: nezávislé excitace?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proč ne tak úplně:  Pauliho exkluze                              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        excitonová anihilace (po difuzi na válci)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hlinkClick r:id="rId2"/>
              </a:rPr>
              <a:t>Úkol</a:t>
            </a:r>
            <a:r>
              <a:rPr lang="cs-CZ" dirty="0"/>
              <a:t>: </a:t>
            </a:r>
            <a:r>
              <a:rPr lang="en-US" dirty="0" err="1" smtClean="0"/>
              <a:t>naj</a:t>
            </a:r>
            <a:r>
              <a:rPr lang="cs-CZ" dirty="0" smtClean="0"/>
              <a:t>ít struktur</a:t>
            </a:r>
            <a:r>
              <a:rPr lang="cs-CZ" dirty="0"/>
              <a:t>u</a:t>
            </a:r>
            <a:r>
              <a:rPr lang="cs-CZ" dirty="0" smtClean="0"/>
              <a:t> </a:t>
            </a:r>
            <a:r>
              <a:rPr lang="cs-CZ" dirty="0"/>
              <a:t>a dynamiku stavů se dvěma </a:t>
            </a:r>
            <a:r>
              <a:rPr lang="cs-CZ" dirty="0" smtClean="0"/>
              <a:t>excitacemi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50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029&quot;&gt;&lt;object type=&quot;3&quot; unique_id=&quot;10567&quot;&gt;&lt;property id=&quot;20148&quot; value=&quot;5&quot;/&gt;&lt;property id=&quot;20300&quot; value=&quot;Slide 1&quot;/&gt;&lt;property id=&quot;20307&quot; value=&quot;256&quot;/&gt;&lt;/object&gt;&lt;/object&gt;&lt;object type=&quot;8&quot; unique_id=&quot;10033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SOM_orange_blue_templat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SOM_orange_blue_template</Template>
  <TotalTime>47254</TotalTime>
  <Words>153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SOM_orange_blue_template</vt:lpstr>
      <vt:lpstr>1_Austin</vt:lpstr>
      <vt:lpstr>   </vt:lpstr>
      <vt:lpstr>  intro : teorie dynamických spekter</vt:lpstr>
      <vt:lpstr> Teorie dvojité kvantové koherence a optická spektra</vt:lpstr>
      <vt:lpstr>Dvouexcitonové  stavy na válci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UC San Francisco      School of Medicine</dc:title>
  <dc:creator>Vasek</dc:creator>
  <cp:lastModifiedBy>fs</cp:lastModifiedBy>
  <cp:revision>792</cp:revision>
  <cp:lastPrinted>2016-11-26T22:15:18Z</cp:lastPrinted>
  <dcterms:created xsi:type="dcterms:W3CDTF">2014-02-25T18:17:54Z</dcterms:created>
  <dcterms:modified xsi:type="dcterms:W3CDTF">2022-10-04T03:20:54Z</dcterms:modified>
</cp:coreProperties>
</file>