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61" r:id="rId5"/>
    <p:sldId id="262" r:id="rId6"/>
    <p:sldId id="258" r:id="rId7"/>
    <p:sldId id="264" r:id="rId8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753"/>
    <p:restoredTop sz="95915"/>
  </p:normalViewPr>
  <p:slideViewPr>
    <p:cSldViewPr snapToGrid="0" snapToObjects="1">
      <p:cViewPr varScale="1">
        <p:scale>
          <a:sx n="90" d="100"/>
          <a:sy n="90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787FD-7E8E-FD44-82E5-D4BBE2588E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2D751E-60E1-CA4F-9F9F-4C5FBA9E5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ADB65-CC87-FB43-A329-8E6568A9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4BE63-E97F-2849-AD1C-13266A3E8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B1CEA-8C15-9B42-9ACE-23D8B8C8B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97561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66F83-7A14-AA41-9436-B81AD19A3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A4C44-D671-EB4B-BA9F-CB0B842E8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611FE-194B-004C-9392-ED9547E42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C44DC-F873-B342-A7ED-8F7AC1E83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98805-633A-CA48-B058-A7432380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91685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F7637D-14E5-CE49-AF86-CCEE64482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753321-FDC0-B64C-8561-827BD0ABA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F99C8-159A-0F41-B3DC-4D18A4F1A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4C4BE-9A03-454D-9B2C-D12868E2F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23C40-BCAB-7C42-86AA-8CFDB993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28841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B2EC4-4937-294C-A23C-6F3656900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39A18-4042-4140-B84C-4E2E79F51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4459A-3B6F-564B-8CFF-3E948EC43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59D3B-E896-8944-9B58-C75A295E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89767-AE29-DB4E-9254-C0E8C2E8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13069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59904-F320-EA43-98BC-F0497AA8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3401B-816A-FF4F-A16E-37CC745E9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6EF56-6FF0-D349-88E4-2DB1D58A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452E5-F673-AE42-9538-E49672B9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49638-8621-1C45-A8D2-150C87D41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25349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3E684-4BB2-F541-AB76-0DEE2FC8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23E13-C7D7-1F45-A734-66F18FC79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59509-8251-2B40-AB86-4A98FFF1C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B7DE1-1C8A-6841-91A9-17D98DBAC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04C1E-9334-A442-B967-66B35013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3702-C0C7-F745-B93B-8FF380C4B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38755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67C7-6E2D-9245-9425-257C149A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43D0F-AD53-AA4F-8BF0-1781ADBE4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619B3-D310-6D4F-A1E9-B743CA10A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9F71B-54AE-2441-88FB-7D238B14E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3B191F-95B6-5F41-B968-C1A9FE967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209794-7692-B946-B605-48835BD7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15249D-AA1B-BC46-B952-8BFFC92E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221FF-ABD1-944B-BCCD-7B55D8C4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057918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10BC5-27CB-0548-B95A-9898904CC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8C24F5-49B0-3944-B777-E61462C7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55258B-DC5C-964D-9FAB-EE395081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B4EFD7-10D1-2640-9380-5C13DEE5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15552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1CD2A-FE05-204B-80C7-17B47986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679C0-97E8-7D48-8DFA-38778F02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7C364-92F0-B44D-A726-600945687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25831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88A3-216D-D942-AF83-6E99E590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B5B05-FE53-C946-8A42-7E5B96C68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BDFBF-B6CE-9849-8A42-3D2E2B1DB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0F995-0587-1C4E-A784-3D4D35CC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43D81-2CB6-854F-9132-FFEF8CDA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83725-02DD-BB44-BB90-C4C1BF922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44214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24817-2162-A24E-917A-B8202563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49D42-A8E5-A942-A345-DFCB84981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A33E5-69BB-C743-966E-323EDC28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DA1BF-62AB-AE49-8943-69E001BE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32F9C-13CA-FE40-A5AE-A27A93FA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5580B-3D5E-F04E-B225-DFF4F14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4752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2CFFEF-1905-914B-BF4B-296A81D0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BAAAC-C519-6440-8DE1-A339A30F7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0D015-93C8-2147-BA37-29BE7359CF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D006C-1399-204D-BCB4-EF73DD01CD41}" type="datetimeFigureOut">
              <a:rPr lang="en-CZ" smtClean="0"/>
              <a:t>05.10.2021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830B7-9562-4345-967D-04518B335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B75B4-8B27-3541-B8AB-510B17A49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25371-F17E-7447-A01A-44018ECA3402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12480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cal.cz/" TargetMode="External"/><Relationship Id="rId2" Type="http://schemas.openxmlformats.org/officeDocument/2006/relationships/hyperlink" Target="mailto:mancal@karlov.mff.cuni.cz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E1EB2-B13E-694B-B558-932DCC118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Z" b="1" dirty="0">
                <a:solidFill>
                  <a:schemeClr val="accent1"/>
                </a:solidFill>
              </a:rPr>
              <a:t>Molekulární otevřené kvantové systémy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50AE6-4E77-514B-9E08-A782E69DF1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Z" dirty="0"/>
              <a:t>Tomáš Mančal</a:t>
            </a:r>
          </a:p>
          <a:p>
            <a:r>
              <a:rPr lang="en-CZ" i="1" dirty="0"/>
              <a:t>Fyzikální ústav UK, Teoretické oddělení</a:t>
            </a:r>
          </a:p>
          <a:p>
            <a:r>
              <a:rPr lang="en-CZ" dirty="0">
                <a:solidFill>
                  <a:schemeClr val="accent1"/>
                </a:solidFill>
              </a:rPr>
              <a:t>Ke Karlovu 5</a:t>
            </a:r>
          </a:p>
          <a:p>
            <a:r>
              <a:rPr lang="en-CZ" dirty="0">
                <a:solidFill>
                  <a:schemeClr val="accent1"/>
                </a:solidFill>
              </a:rPr>
              <a:t>2. patro F244</a:t>
            </a:r>
          </a:p>
        </p:txBody>
      </p:sp>
    </p:spTree>
    <p:extLst>
      <p:ext uri="{BB962C8B-B14F-4D97-AF65-F5344CB8AC3E}">
        <p14:creationId xmlns:p14="http://schemas.microsoft.com/office/powerpoint/2010/main" val="87960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AF8B5-6F7C-4E43-A154-09C590B24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b="1" dirty="0">
                <a:solidFill>
                  <a:schemeClr val="accent1"/>
                </a:solidFill>
              </a:rPr>
              <a:t>Okruhy témat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50F11-F728-2B49-ACB9-69DE33659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b="1" dirty="0" err="1">
                <a:solidFill>
                  <a:schemeClr val="accent1"/>
                </a:solidFill>
              </a:rPr>
              <a:t>Č</a:t>
            </a:r>
            <a:r>
              <a:rPr lang="en-CZ" b="1" dirty="0">
                <a:solidFill>
                  <a:schemeClr val="accent1"/>
                </a:solidFill>
              </a:rPr>
              <a:t>asově rozlišená nelineární spektroskopie</a:t>
            </a:r>
          </a:p>
          <a:p>
            <a:pPr marL="0" indent="0">
              <a:buNone/>
            </a:pPr>
            <a:r>
              <a:rPr lang="en-CZ" dirty="0"/>
              <a:t>	Kvantová teorie experimentálních metod pro sledování </a:t>
            </a:r>
          </a:p>
          <a:p>
            <a:pPr marL="0" indent="0">
              <a:buNone/>
            </a:pPr>
            <a:r>
              <a:rPr lang="en-CZ" dirty="0"/>
              <a:t>	ultra-rychlé fotoindukované dynamiky molekulárních systémů</a:t>
            </a:r>
          </a:p>
          <a:p>
            <a:r>
              <a:rPr lang="en-CZ" b="1" dirty="0">
                <a:solidFill>
                  <a:schemeClr val="accent1"/>
                </a:solidFill>
              </a:rPr>
              <a:t>Přenos energie v molekulárních systémech</a:t>
            </a:r>
          </a:p>
          <a:p>
            <a:pPr marL="0" indent="0">
              <a:buNone/>
            </a:pPr>
            <a:r>
              <a:rPr lang="en-CZ" dirty="0"/>
              <a:t>	Kvantová teorie přenosových jevů ve fotosyntetických anténách</a:t>
            </a:r>
          </a:p>
          <a:p>
            <a:r>
              <a:rPr lang="en-CZ" b="1" dirty="0">
                <a:solidFill>
                  <a:schemeClr val="accent1"/>
                </a:solidFill>
              </a:rPr>
              <a:t>Teorie otevřených kvantových systémů</a:t>
            </a:r>
          </a:p>
          <a:p>
            <a:pPr marL="0" indent="0">
              <a:buNone/>
            </a:pPr>
            <a:r>
              <a:rPr lang="en-CZ" dirty="0"/>
              <a:t>	Fundamentální problémy pozorování molekulárních kvantových 	systémů na krátkých časových škálách</a:t>
            </a:r>
          </a:p>
        </p:txBody>
      </p:sp>
    </p:spTree>
    <p:extLst>
      <p:ext uri="{BB962C8B-B14F-4D97-AF65-F5344CB8AC3E}">
        <p14:creationId xmlns:p14="http://schemas.microsoft.com/office/powerpoint/2010/main" val="36538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98px-LH2_complex_drawn_from_PDB_entry_1LGH_(Koepke_J_et_al_(1996)_Structure_4_581-597.png">
            <a:extLst>
              <a:ext uri="{FF2B5EF4-FFF2-40B4-BE49-F238E27FC236}">
                <a16:creationId xmlns:a16="http://schemas.microsoft.com/office/drawing/2014/main" id="{593BDB5F-A1B0-B84E-A447-154C247E29F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824" y="1576818"/>
            <a:ext cx="4386263" cy="4195032"/>
          </a:xfrm>
          <a:prstGeom prst="rect">
            <a:avLst/>
          </a:prstGeom>
        </p:spPr>
      </p:pic>
      <p:pic>
        <p:nvPicPr>
          <p:cNvPr id="4" name="Picture 3" descr="lh2.png">
            <a:extLst>
              <a:ext uri="{FF2B5EF4-FFF2-40B4-BE49-F238E27FC236}">
                <a16:creationId xmlns:a16="http://schemas.microsoft.com/office/drawing/2014/main" id="{EC77F851-2659-004C-BEC1-0E3E866D826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62242" y="0"/>
            <a:ext cx="4869010" cy="381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501F2A-C931-9A41-B7D6-01E2762C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b="1" dirty="0">
                <a:solidFill>
                  <a:schemeClr val="accent1"/>
                </a:solidFill>
              </a:rPr>
              <a:t>Přenos excitační energie</a:t>
            </a:r>
            <a:br>
              <a:rPr lang="en-CZ" b="1" dirty="0">
                <a:solidFill>
                  <a:schemeClr val="accent1"/>
                </a:solidFill>
              </a:rPr>
            </a:br>
            <a:r>
              <a:rPr lang="en-CZ" b="1" dirty="0">
                <a:solidFill>
                  <a:schemeClr val="accent1"/>
                </a:solidFill>
              </a:rPr>
              <a:t>ve fotosyntetických anténách</a:t>
            </a:r>
          </a:p>
        </p:txBody>
      </p:sp>
      <p:sp>
        <p:nvSpPr>
          <p:cNvPr id="5" name="Notched Right Arrow 4">
            <a:extLst>
              <a:ext uri="{FF2B5EF4-FFF2-40B4-BE49-F238E27FC236}">
                <a16:creationId xmlns:a16="http://schemas.microsoft.com/office/drawing/2014/main" id="{5B2C538C-4222-5F49-8C2B-5CA043C555ED}"/>
              </a:ext>
            </a:extLst>
          </p:cNvPr>
          <p:cNvSpPr/>
          <p:nvPr/>
        </p:nvSpPr>
        <p:spPr>
          <a:xfrm rot="20641099">
            <a:off x="5488938" y="2145424"/>
            <a:ext cx="757238" cy="75723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/>
          </a:p>
        </p:txBody>
      </p:sp>
      <p:pic>
        <p:nvPicPr>
          <p:cNvPr id="6" name="Obrázek 2" descr="fig03.eps">
            <a:extLst>
              <a:ext uri="{FF2B5EF4-FFF2-40B4-BE49-F238E27FC236}">
                <a16:creationId xmlns:a16="http://schemas.microsoft.com/office/drawing/2014/main" id="{3E1D6E20-A6A2-5447-9AF2-48D8CED9EFA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95778" y="4586034"/>
            <a:ext cx="5280019" cy="5391937"/>
          </a:xfrm>
          <a:prstGeom prst="rect">
            <a:avLst/>
          </a:prstGeom>
        </p:spPr>
      </p:pic>
      <p:sp>
        <p:nvSpPr>
          <p:cNvPr id="7" name="Notched Right Arrow 6">
            <a:extLst>
              <a:ext uri="{FF2B5EF4-FFF2-40B4-BE49-F238E27FC236}">
                <a16:creationId xmlns:a16="http://schemas.microsoft.com/office/drawing/2014/main" id="{B1359582-C7BA-AF4F-A72B-5F9499BC5EA6}"/>
              </a:ext>
            </a:extLst>
          </p:cNvPr>
          <p:cNvSpPr/>
          <p:nvPr/>
        </p:nvSpPr>
        <p:spPr>
          <a:xfrm rot="7298572">
            <a:off x="7007008" y="3852852"/>
            <a:ext cx="757238" cy="75723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/>
          </a:p>
        </p:txBody>
      </p:sp>
      <p:sp>
        <p:nvSpPr>
          <p:cNvPr id="8" name="Notched Right Arrow 7">
            <a:extLst>
              <a:ext uri="{FF2B5EF4-FFF2-40B4-BE49-F238E27FC236}">
                <a16:creationId xmlns:a16="http://schemas.microsoft.com/office/drawing/2014/main" id="{D26B48E2-8A3C-D547-8180-363A50497FE4}"/>
              </a:ext>
            </a:extLst>
          </p:cNvPr>
          <p:cNvSpPr/>
          <p:nvPr/>
        </p:nvSpPr>
        <p:spPr>
          <a:xfrm rot="20518653">
            <a:off x="8820940" y="5069746"/>
            <a:ext cx="757238" cy="75723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255873-8D56-984E-98E6-0C5BDD69848F}"/>
                  </a:ext>
                </a:extLst>
              </p:cNvPr>
              <p:cNvSpPr txBox="1"/>
              <p:nvPr/>
            </p:nvSpPr>
            <p:spPr>
              <a:xfrm>
                <a:off x="9611514" y="4690578"/>
                <a:ext cx="2319738" cy="803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num>
                        <m:den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ℏ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ℛ</m:t>
                      </m:r>
                      <m:d>
                        <m:d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CZ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255873-8D56-984E-98E6-0C5BDD698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1514" y="4690578"/>
                <a:ext cx="2319738" cy="803682"/>
              </a:xfrm>
              <a:prstGeom prst="rect">
                <a:avLst/>
              </a:prstGeom>
              <a:blipFill>
                <a:blip r:embed="rId5"/>
                <a:stretch>
                  <a:fillRect l="-1630" t="-1563" r="-3261" b="-12500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865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 descr="Diagram&#10;&#10;Description automatically generated">
            <a:extLst>
              <a:ext uri="{FF2B5EF4-FFF2-40B4-BE49-F238E27FC236}">
                <a16:creationId xmlns:a16="http://schemas.microsoft.com/office/drawing/2014/main" id="{5D4246C3-1B4E-A545-AE5D-EA6E4C259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985" y="2610453"/>
            <a:ext cx="3797300" cy="34163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9545AA-91EF-3A44-A4CB-59C156F51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b="1" dirty="0">
                <a:solidFill>
                  <a:schemeClr val="accent1"/>
                </a:solidFill>
              </a:rPr>
              <a:t>Teorie fluorescenčně detekované </a:t>
            </a:r>
            <a:br>
              <a:rPr lang="en-CZ" b="1" dirty="0">
                <a:solidFill>
                  <a:schemeClr val="accent1"/>
                </a:solidFill>
              </a:rPr>
            </a:br>
            <a:r>
              <a:rPr lang="en-CZ" b="1" dirty="0">
                <a:solidFill>
                  <a:schemeClr val="accent1"/>
                </a:solidFill>
              </a:rPr>
              <a:t>koherentní spektroskopie</a:t>
            </a:r>
          </a:p>
        </p:txBody>
      </p:sp>
      <p:grpSp>
        <p:nvGrpSpPr>
          <p:cNvPr id="3" name="Group 67">
            <a:extLst>
              <a:ext uri="{FF2B5EF4-FFF2-40B4-BE49-F238E27FC236}">
                <a16:creationId xmlns:a16="http://schemas.microsoft.com/office/drawing/2014/main" id="{D69865B7-EF20-574C-8DDD-8BAB058F15D0}"/>
              </a:ext>
            </a:extLst>
          </p:cNvPr>
          <p:cNvGrpSpPr/>
          <p:nvPr/>
        </p:nvGrpSpPr>
        <p:grpSpPr>
          <a:xfrm>
            <a:off x="1037064" y="3105615"/>
            <a:ext cx="3962400" cy="2743200"/>
            <a:chOff x="5410200" y="3429000"/>
            <a:chExt cx="3962400" cy="27432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1283548-809F-314F-818C-FC9CD2D81054}"/>
                </a:ext>
              </a:extLst>
            </p:cNvPr>
            <p:cNvSpPr/>
            <p:nvPr/>
          </p:nvSpPr>
          <p:spPr>
            <a:xfrm>
              <a:off x="6733736" y="3962400"/>
              <a:ext cx="685800" cy="1828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1D9A2499-3AC3-4246-B6A6-B69FD5DC9CC9}"/>
                </a:ext>
              </a:extLst>
            </p:cNvPr>
            <p:cNvCxnSpPr/>
            <p:nvPr/>
          </p:nvCxnSpPr>
          <p:spPr>
            <a:xfrm>
              <a:off x="5715000" y="3691596"/>
              <a:ext cx="990600" cy="838200"/>
            </a:xfrm>
            <a:prstGeom prst="straightConnector1">
              <a:avLst/>
            </a:prstGeom>
            <a:ln w="73025">
              <a:solidFill>
                <a:srgbClr val="FFC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1816ADC-96F1-0748-9AC8-C706701EAE36}"/>
                </a:ext>
              </a:extLst>
            </p:cNvPr>
            <p:cNvCxnSpPr/>
            <p:nvPr/>
          </p:nvCxnSpPr>
          <p:spPr>
            <a:xfrm>
              <a:off x="5638800" y="4842804"/>
              <a:ext cx="1066800" cy="0"/>
            </a:xfrm>
            <a:prstGeom prst="straightConnector1">
              <a:avLst/>
            </a:prstGeom>
            <a:ln w="73025">
              <a:solidFill>
                <a:srgbClr val="FFC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F0DB882-3E64-004B-9BE4-EC28E91E5872}"/>
                </a:ext>
              </a:extLst>
            </p:cNvPr>
            <p:cNvCxnSpPr/>
            <p:nvPr/>
          </p:nvCxnSpPr>
          <p:spPr>
            <a:xfrm flipV="1">
              <a:off x="5715000" y="5181600"/>
              <a:ext cx="914400" cy="762000"/>
            </a:xfrm>
            <a:prstGeom prst="straightConnector1">
              <a:avLst/>
            </a:prstGeom>
            <a:ln w="73025">
              <a:solidFill>
                <a:srgbClr val="FFC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9115EC3-75B4-D94A-8147-74A754598ED0}"/>
                </a:ext>
              </a:extLst>
            </p:cNvPr>
            <p:cNvCxnSpPr/>
            <p:nvPr/>
          </p:nvCxnSpPr>
          <p:spPr>
            <a:xfrm>
              <a:off x="5410200" y="3429000"/>
              <a:ext cx="2971800" cy="2514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BFD3A06-9EF5-5843-9226-C9521F856832}"/>
                </a:ext>
              </a:extLst>
            </p:cNvPr>
            <p:cNvCxnSpPr/>
            <p:nvPr/>
          </p:nvCxnSpPr>
          <p:spPr>
            <a:xfrm flipV="1">
              <a:off x="5410200" y="3733800"/>
              <a:ext cx="3048000" cy="2438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13A60F7-0E07-BE42-9454-222DBD8D06A9}"/>
                </a:ext>
              </a:extLst>
            </p:cNvPr>
            <p:cNvCxnSpPr/>
            <p:nvPr/>
          </p:nvCxnSpPr>
          <p:spPr>
            <a:xfrm>
              <a:off x="5410200" y="4842804"/>
              <a:ext cx="396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633C303-02B6-0A4C-8BFD-C5D7EA3F6064}"/>
                </a:ext>
              </a:extLst>
            </p:cNvPr>
            <p:cNvSpPr txBox="1"/>
            <p:nvPr/>
          </p:nvSpPr>
          <p:spPr>
            <a:xfrm>
              <a:off x="6096000" y="3505200"/>
              <a:ext cx="4796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k</a:t>
              </a:r>
              <a:r>
                <a:rPr lang="en-US" sz="2800" baseline="-25000" dirty="0"/>
                <a:t>1</a:t>
              </a:r>
              <a:endParaRPr lang="en-US" sz="28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ECB1210-E3A1-A545-954C-5C121175B91B}"/>
                </a:ext>
              </a:extLst>
            </p:cNvPr>
            <p:cNvSpPr txBox="1"/>
            <p:nvPr/>
          </p:nvSpPr>
          <p:spPr>
            <a:xfrm>
              <a:off x="5791200" y="4277380"/>
              <a:ext cx="4796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k</a:t>
              </a:r>
              <a:r>
                <a:rPr lang="en-US" sz="2800" baseline="-25000" dirty="0"/>
                <a:t>2</a:t>
              </a:r>
              <a:endParaRPr lang="en-US" sz="2800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66F162F-99B7-A44B-9203-6DF5278C6CC0}"/>
              </a:ext>
            </a:extLst>
          </p:cNvPr>
          <p:cNvSpPr txBox="1"/>
          <p:nvPr/>
        </p:nvSpPr>
        <p:spPr>
          <a:xfrm>
            <a:off x="1341864" y="4705815"/>
            <a:ext cx="479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k</a:t>
            </a:r>
            <a:r>
              <a:rPr lang="en-US" sz="2800" baseline="-25000" dirty="0"/>
              <a:t>3</a:t>
            </a:r>
            <a:endParaRPr lang="en-US" sz="2800" dirty="0"/>
          </a:p>
        </p:txBody>
      </p:sp>
      <p:grpSp>
        <p:nvGrpSpPr>
          <p:cNvPr id="14" name="Group 69">
            <a:extLst>
              <a:ext uri="{FF2B5EF4-FFF2-40B4-BE49-F238E27FC236}">
                <a16:creationId xmlns:a16="http://schemas.microsoft.com/office/drawing/2014/main" id="{F9406BDA-9146-044C-873E-BEFF4F6FE9E9}"/>
              </a:ext>
            </a:extLst>
          </p:cNvPr>
          <p:cNvGrpSpPr/>
          <p:nvPr/>
        </p:nvGrpSpPr>
        <p:grpSpPr>
          <a:xfrm>
            <a:off x="2713464" y="2967283"/>
            <a:ext cx="1905000" cy="1552136"/>
            <a:chOff x="7086600" y="3290668"/>
            <a:chExt cx="1905000" cy="1552136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979E4FC-A603-0841-BAE1-4565CBA60E5B}"/>
                </a:ext>
              </a:extLst>
            </p:cNvPr>
            <p:cNvCxnSpPr/>
            <p:nvPr/>
          </p:nvCxnSpPr>
          <p:spPr>
            <a:xfrm flipV="1">
              <a:off x="7086600" y="4080804"/>
              <a:ext cx="914400" cy="762000"/>
            </a:xfrm>
            <a:prstGeom prst="straightConnector1">
              <a:avLst/>
            </a:prstGeom>
            <a:ln w="73025">
              <a:solidFill>
                <a:schemeClr val="accent6">
                  <a:lumMod val="75000"/>
                  <a:alpha val="4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85ECCF1-D7CA-DD44-9C0B-334D47709131}"/>
                </a:ext>
              </a:extLst>
            </p:cNvPr>
            <p:cNvCxnSpPr/>
            <p:nvPr/>
          </p:nvCxnSpPr>
          <p:spPr>
            <a:xfrm>
              <a:off x="7924800" y="4114800"/>
              <a:ext cx="1066800" cy="0"/>
            </a:xfrm>
            <a:prstGeom prst="straightConnector1">
              <a:avLst/>
            </a:prstGeom>
            <a:ln w="73025">
              <a:solidFill>
                <a:schemeClr val="accent6">
                  <a:lumMod val="75000"/>
                  <a:alpha val="4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12A00A7-FD59-0242-B624-3DBFF2B0888E}"/>
                </a:ext>
              </a:extLst>
            </p:cNvPr>
            <p:cNvCxnSpPr/>
            <p:nvPr/>
          </p:nvCxnSpPr>
          <p:spPr>
            <a:xfrm>
              <a:off x="7986932" y="3290668"/>
              <a:ext cx="990600" cy="838200"/>
            </a:xfrm>
            <a:prstGeom prst="straightConnector1">
              <a:avLst/>
            </a:prstGeom>
            <a:ln w="73025">
              <a:solidFill>
                <a:schemeClr val="accent6">
                  <a:lumMod val="75000"/>
                  <a:alpha val="40000"/>
                </a:schemeClr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9DE0742-C28D-B04D-A833-5D88FF6CEA2E}"/>
                </a:ext>
              </a:extLst>
            </p:cNvPr>
            <p:cNvCxnSpPr/>
            <p:nvPr/>
          </p:nvCxnSpPr>
          <p:spPr>
            <a:xfrm flipV="1">
              <a:off x="7086600" y="3810000"/>
              <a:ext cx="609600" cy="990600"/>
            </a:xfrm>
            <a:prstGeom prst="straightConnector1">
              <a:avLst/>
            </a:prstGeom>
            <a:ln w="73025">
              <a:solidFill>
                <a:srgbClr val="0099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AD50254-7513-4E4A-8C8E-38C97AE8D533}"/>
              </a:ext>
            </a:extLst>
          </p:cNvPr>
          <p:cNvCxnSpPr/>
          <p:nvPr/>
        </p:nvCxnSpPr>
        <p:spPr>
          <a:xfrm flipV="1">
            <a:off x="1799064" y="3029415"/>
            <a:ext cx="1828800" cy="297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DF9EF67-FD71-7141-A2B9-D05A9272149B}"/>
              </a:ext>
            </a:extLst>
          </p:cNvPr>
          <p:cNvCxnSpPr/>
          <p:nvPr/>
        </p:nvCxnSpPr>
        <p:spPr>
          <a:xfrm flipV="1">
            <a:off x="1722864" y="5163015"/>
            <a:ext cx="609600" cy="990600"/>
          </a:xfrm>
          <a:prstGeom prst="straightConnector1">
            <a:avLst/>
          </a:prstGeom>
          <a:ln w="730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6C0397E-DA74-8F4A-96FE-992A40C87CA9}"/>
              </a:ext>
            </a:extLst>
          </p:cNvPr>
          <p:cNvSpPr txBox="1"/>
          <p:nvPr/>
        </p:nvSpPr>
        <p:spPr>
          <a:xfrm>
            <a:off x="2484864" y="2343615"/>
            <a:ext cx="1856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n-US" sz="2800" b="1" dirty="0"/>
              <a:t>k</a:t>
            </a:r>
            <a:r>
              <a:rPr lang="en-US" sz="2800" baseline="-25000" dirty="0"/>
              <a:t>1</a:t>
            </a:r>
            <a:r>
              <a:rPr lang="en-US" sz="2800" dirty="0"/>
              <a:t> + </a:t>
            </a:r>
            <a:r>
              <a:rPr lang="en-US" sz="2800" b="1" dirty="0"/>
              <a:t>k</a:t>
            </a:r>
            <a:r>
              <a:rPr lang="en-US" sz="2800" baseline="-25000" dirty="0"/>
              <a:t>2</a:t>
            </a:r>
            <a:r>
              <a:rPr lang="en-US" sz="2800" dirty="0"/>
              <a:t> + </a:t>
            </a:r>
            <a:r>
              <a:rPr lang="en-US" sz="2800" b="1" dirty="0"/>
              <a:t>k</a:t>
            </a:r>
            <a:r>
              <a:rPr lang="en-US" sz="2800" baseline="-25000" dirty="0"/>
              <a:t>3</a:t>
            </a:r>
            <a:endParaRPr lang="en-US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E673C3-9613-7C4D-98E2-0518B9ABC995}"/>
              </a:ext>
            </a:extLst>
          </p:cNvPr>
          <p:cNvSpPr txBox="1"/>
          <p:nvPr/>
        </p:nvSpPr>
        <p:spPr>
          <a:xfrm>
            <a:off x="2180064" y="5772615"/>
            <a:ext cx="1695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Lokální</a:t>
            </a:r>
            <a:r>
              <a:rPr lang="en-US" dirty="0"/>
              <a:t> </a:t>
            </a:r>
            <a:r>
              <a:rPr lang="en-US" dirty="0" err="1"/>
              <a:t>oscilátor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A52FF0-7A15-174E-A1C0-C80D6E2E0426}"/>
              </a:ext>
            </a:extLst>
          </p:cNvPr>
          <p:cNvSpPr txBox="1"/>
          <p:nvPr/>
        </p:nvSpPr>
        <p:spPr>
          <a:xfrm>
            <a:off x="3413163" y="3971255"/>
            <a:ext cx="1501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Měřený</a:t>
            </a:r>
            <a:r>
              <a:rPr lang="en-US" dirty="0"/>
              <a:t> </a:t>
            </a:r>
            <a:r>
              <a:rPr lang="en-US" dirty="0" err="1"/>
              <a:t>signál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2A4F86-25AF-F34A-9137-C8D9BA985C3A}"/>
              </a:ext>
            </a:extLst>
          </p:cNvPr>
          <p:cNvSpPr txBox="1"/>
          <p:nvPr/>
        </p:nvSpPr>
        <p:spPr>
          <a:xfrm>
            <a:off x="838200" y="2018371"/>
            <a:ext cx="4074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b="1" dirty="0"/>
              <a:t>Nelineární časově rozlišená spektrokopie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B7AAAF-3B72-C548-87B5-237DFE1EDB5D}"/>
              </a:ext>
            </a:extLst>
          </p:cNvPr>
          <p:cNvSpPr txBox="1"/>
          <p:nvPr/>
        </p:nvSpPr>
        <p:spPr>
          <a:xfrm>
            <a:off x="3876041" y="4645387"/>
            <a:ext cx="20462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b="1" dirty="0"/>
              <a:t>Tři vstupní pulsy: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Z" dirty="0"/>
              <a:t>v různých časech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z</a:t>
            </a:r>
            <a:r>
              <a:rPr lang="en-CZ" dirty="0"/>
              <a:t> různých směrů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0F5212-9872-E142-A103-2DAC3295DBF7}"/>
              </a:ext>
            </a:extLst>
          </p:cNvPr>
          <p:cNvSpPr txBox="1"/>
          <p:nvPr/>
        </p:nvSpPr>
        <p:spPr>
          <a:xfrm>
            <a:off x="7508662" y="1577293"/>
            <a:ext cx="3021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b="1" dirty="0"/>
              <a:t>Fluorescenčně detekovaná</a:t>
            </a:r>
          </a:p>
          <a:p>
            <a:r>
              <a:rPr lang="en-CZ" b="1" dirty="0"/>
              <a:t>časově rozlišená spektrokopie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0DCDF57-9161-6A44-9F8E-A8FEA3820209}"/>
              </a:ext>
            </a:extLst>
          </p:cNvPr>
          <p:cNvSpPr txBox="1"/>
          <p:nvPr/>
        </p:nvSpPr>
        <p:spPr>
          <a:xfrm>
            <a:off x="6884948" y="4184083"/>
            <a:ext cx="2920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Měřený</a:t>
            </a:r>
            <a:r>
              <a:rPr lang="en-US" dirty="0"/>
              <a:t> signal = fluorescence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E6EDC3-982D-C341-9FBF-2A573548ED24}"/>
              </a:ext>
            </a:extLst>
          </p:cNvPr>
          <p:cNvSpPr txBox="1"/>
          <p:nvPr/>
        </p:nvSpPr>
        <p:spPr>
          <a:xfrm>
            <a:off x="10082705" y="4660139"/>
            <a:ext cx="20462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b="1" dirty="0"/>
              <a:t>Tři vstupní pulsy: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Z" dirty="0"/>
              <a:t>s různými fázemi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jednom </a:t>
            </a:r>
            <a:r>
              <a:rPr lang="en-CZ" dirty="0"/>
              <a:t>směru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CE4CB38-FD7E-D04C-AD75-93ADB6FACC9A}"/>
              </a:ext>
            </a:extLst>
          </p:cNvPr>
          <p:cNvSpPr txBox="1"/>
          <p:nvPr/>
        </p:nvSpPr>
        <p:spPr>
          <a:xfrm>
            <a:off x="6731815" y="6154080"/>
            <a:ext cx="4575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dirty="0"/>
              <a:t>Analýzou výstupu lze získat </a:t>
            </a:r>
            <a:r>
              <a:rPr lang="en-CZ" b="1" dirty="0">
                <a:solidFill>
                  <a:schemeClr val="accent1"/>
                </a:solidFill>
              </a:rPr>
              <a:t>ekvavalentní signál</a:t>
            </a:r>
          </a:p>
        </p:txBody>
      </p:sp>
    </p:spTree>
    <p:extLst>
      <p:ext uri="{BB962C8B-B14F-4D97-AF65-F5344CB8AC3E}">
        <p14:creationId xmlns:p14="http://schemas.microsoft.com/office/powerpoint/2010/main" val="14997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6" grpId="0"/>
      <p:bldP spid="47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C780D-9664-E944-9745-D1C42727F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b="1" dirty="0">
                <a:solidFill>
                  <a:schemeClr val="accent1"/>
                </a:solidFill>
              </a:rPr>
              <a:t>Disktrétní simulace původu času</a:t>
            </a:r>
            <a:br>
              <a:rPr lang="en-CZ" b="1" dirty="0">
                <a:solidFill>
                  <a:schemeClr val="accent1"/>
                </a:solidFill>
              </a:rPr>
            </a:br>
            <a:r>
              <a:rPr lang="en-CZ" b="1" dirty="0">
                <a:solidFill>
                  <a:schemeClr val="accent1"/>
                </a:solidFill>
              </a:rPr>
              <a:t>v kvantové mechanice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FF38D-26AD-CB49-9523-FE2754974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113" y="1382257"/>
            <a:ext cx="7556500" cy="46482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002B5C-DB23-6248-914B-62C7D89F2286}"/>
                  </a:ext>
                </a:extLst>
              </p:cNvPr>
              <p:cNvSpPr txBox="1"/>
              <p:nvPr/>
            </p:nvSpPr>
            <p:spPr>
              <a:xfrm>
                <a:off x="838200" y="2171700"/>
                <a:ext cx="24686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ℇ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</m:oMath>
                  </m:oMathPara>
                </a14:m>
                <a:endParaRPr lang="en-CZ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002B5C-DB23-6248-914B-62C7D89F2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171700"/>
                <a:ext cx="2468689" cy="369332"/>
              </a:xfrm>
              <a:prstGeom prst="rect">
                <a:avLst/>
              </a:prstGeom>
              <a:blipFill>
                <a:blip r:embed="rId3"/>
                <a:stretch>
                  <a:fillRect l="-2564" r="-513" b="-12903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44C4840-A565-9643-8BA9-3F0B31EABD88}"/>
              </a:ext>
            </a:extLst>
          </p:cNvPr>
          <p:cNvSpPr txBox="1"/>
          <p:nvPr/>
        </p:nvSpPr>
        <p:spPr>
          <a:xfrm>
            <a:off x="2072544" y="2837378"/>
            <a:ext cx="3985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dirty="0"/>
              <a:t>Časově nezávislá Schrödingerova rovnice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654C67-8BC5-534F-ACAE-8D548E3618E7}"/>
                  </a:ext>
                </a:extLst>
              </p:cNvPr>
              <p:cNvSpPr txBox="1"/>
              <p:nvPr/>
            </p:nvSpPr>
            <p:spPr>
              <a:xfrm>
                <a:off x="2119678" y="3296714"/>
                <a:ext cx="180466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Ψ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⟩=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Ψ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CZ" sz="2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654C67-8BC5-534F-ACAE-8D548E361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678" y="3296714"/>
                <a:ext cx="1804660" cy="369332"/>
              </a:xfrm>
              <a:prstGeom prst="rect">
                <a:avLst/>
              </a:prstGeom>
              <a:blipFill>
                <a:blip r:embed="rId4"/>
                <a:stretch>
                  <a:fillRect l="-4196" r="-4895" b="-36667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865A75-02A3-5A49-9E06-68AF6747CDFB}"/>
                  </a:ext>
                </a:extLst>
              </p:cNvPr>
              <p:cNvSpPr txBox="1"/>
              <p:nvPr/>
            </p:nvSpPr>
            <p:spPr>
              <a:xfrm>
                <a:off x="1762489" y="3764793"/>
                <a:ext cx="3409585" cy="6813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⟩"/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 panose="02040503050406030204" pitchFamily="18" charset="0"/>
                            </a:rPr>
                            <m:t>Ψ</m:t>
                          </m:r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  <m:sup/>
                        <m:e>
                          <m:d>
                            <m:dPr>
                              <m:begChr m:val="|"/>
                              <m:endChr m:val="⟩"/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𝜓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sub>
                              </m:sSub>
                            </m:e>
                          </m:d>
                          <m:f>
                            <m:f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b>
                                    <m:sSubPr>
                                      <m:ctrlPr>
                                        <a:rPr lang="cs-CZ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ℇ</m:t>
                                      </m:r>
                                    </m:sub>
                                  </m:sSub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f>
                                <m:fPr>
                                  <m:ctrlP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cs-CZ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cs-CZ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b="0" i="1" smtClean="0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cs-CZ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ℇ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CZ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865A75-02A3-5A49-9E06-68AF6747C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489" y="3764793"/>
                <a:ext cx="3409585" cy="681340"/>
              </a:xfrm>
              <a:prstGeom prst="rect">
                <a:avLst/>
              </a:prstGeom>
              <a:blipFill>
                <a:blip r:embed="rId5"/>
                <a:stretch>
                  <a:fillRect t="-142593" b="-200000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Notched Right Arrow 7">
            <a:extLst>
              <a:ext uri="{FF2B5EF4-FFF2-40B4-BE49-F238E27FC236}">
                <a16:creationId xmlns:a16="http://schemas.microsoft.com/office/drawing/2014/main" id="{9550C839-A1A5-AD42-949F-7E42ADFB798E}"/>
              </a:ext>
            </a:extLst>
          </p:cNvPr>
          <p:cNvSpPr/>
          <p:nvPr/>
        </p:nvSpPr>
        <p:spPr>
          <a:xfrm rot="5400000">
            <a:off x="2373791" y="4554668"/>
            <a:ext cx="621708" cy="51435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6FC8B6C-FEBE-6E4D-8076-259812219049}"/>
                  </a:ext>
                </a:extLst>
              </p:cNvPr>
              <p:cNvSpPr txBox="1"/>
              <p:nvPr/>
            </p:nvSpPr>
            <p:spPr>
              <a:xfrm>
                <a:off x="-1287892" y="5241014"/>
                <a:ext cx="610076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⟩"/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sub>
                          </m:sSub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≡|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𝜓</m:t>
                      </m:r>
                      <m:d>
                        <m:d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CZ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6FC8B6C-FEBE-6E4D-8076-2598122190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87892" y="5241014"/>
                <a:ext cx="6100762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35A5833-AE81-9F4C-92A5-AE9FDDCD234E}"/>
                  </a:ext>
                </a:extLst>
              </p:cNvPr>
              <p:cNvSpPr txBox="1"/>
              <p:nvPr/>
            </p:nvSpPr>
            <p:spPr>
              <a:xfrm>
                <a:off x="89338" y="5722026"/>
                <a:ext cx="610076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ℏ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begChr m:val="|"/>
                          <m:endChr m:val="⟩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𝜓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sub>
                      </m:sSub>
                      <m:d>
                        <m:dPr>
                          <m:begChr m:val="|"/>
                          <m:endChr m:val="⟩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𝜓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](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CZ" sz="24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35A5833-AE81-9F4C-92A5-AE9FDDCD2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38" y="5722026"/>
                <a:ext cx="6100762" cy="461665"/>
              </a:xfrm>
              <a:prstGeom prst="rect">
                <a:avLst/>
              </a:prstGeom>
              <a:blipFill>
                <a:blip r:embed="rId7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D8633D87-E078-4240-A0F5-A9C54E5C0C98}"/>
              </a:ext>
            </a:extLst>
          </p:cNvPr>
          <p:cNvSpPr txBox="1"/>
          <p:nvPr/>
        </p:nvSpPr>
        <p:spPr>
          <a:xfrm>
            <a:off x="1640790" y="6279816"/>
            <a:ext cx="484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dirty="0"/>
              <a:t>Diskrétní “časově” </a:t>
            </a:r>
            <a:r>
              <a:rPr lang="en-CZ" b="1" dirty="0">
                <a:solidFill>
                  <a:schemeClr val="accent1"/>
                </a:solidFill>
              </a:rPr>
              <a:t>závislá</a:t>
            </a:r>
            <a:r>
              <a:rPr lang="en-CZ" dirty="0"/>
              <a:t> Schrödingerova rovnice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42FB54-F0DF-5C4B-A07E-A83E22F5AC33}"/>
              </a:ext>
            </a:extLst>
          </p:cNvPr>
          <p:cNvSpPr txBox="1"/>
          <p:nvPr/>
        </p:nvSpPr>
        <p:spPr>
          <a:xfrm>
            <a:off x="7672388" y="1800225"/>
            <a:ext cx="1549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Z" b="1" dirty="0"/>
              <a:t>Systém qubitů</a:t>
            </a:r>
          </a:p>
        </p:txBody>
      </p:sp>
      <p:pic>
        <p:nvPicPr>
          <p:cNvPr id="15" name="Picture 14" descr="A picture containing food, piece, slice, dessert&#10;&#10;Description automatically generated">
            <a:extLst>
              <a:ext uri="{FF2B5EF4-FFF2-40B4-BE49-F238E27FC236}">
                <a16:creationId xmlns:a16="http://schemas.microsoft.com/office/drawing/2014/main" id="{7A4D009C-ABA8-0946-8CBB-589F04407F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1356" y="0"/>
            <a:ext cx="112900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4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5A07-CC30-4747-ABED-BB3535DC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8437"/>
            <a:ext cx="10515600" cy="132556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CZ" sz="2800" b="1" dirty="0"/>
              <a:t>Role koherence v kvantově mechanickém rezonančním přenosu energie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17BBED1-6A90-CC48-A2F1-4519145ADFDE}"/>
              </a:ext>
            </a:extLst>
          </p:cNvPr>
          <p:cNvSpPr txBox="1">
            <a:spLocks/>
          </p:cNvSpPr>
          <p:nvPr/>
        </p:nvSpPr>
        <p:spPr>
          <a:xfrm>
            <a:off x="838200" y="22232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CZ" sz="2800" b="1" dirty="0"/>
              <a:t>Vliv intramolekulárních vibračních módů</a:t>
            </a:r>
            <a:br>
              <a:rPr lang="en-CZ" sz="2800" b="1" dirty="0"/>
            </a:br>
            <a:r>
              <a:rPr lang="en-CZ" sz="2800" b="1" dirty="0"/>
              <a:t>na přenos excitační energie v molekulárních agregátech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6F8A79-2BBE-2F40-8129-EBB12A91C587}"/>
              </a:ext>
            </a:extLst>
          </p:cNvPr>
          <p:cNvSpPr txBox="1">
            <a:spLocks/>
          </p:cNvSpPr>
          <p:nvPr/>
        </p:nvSpPr>
        <p:spPr>
          <a:xfrm>
            <a:off x="838200" y="2127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Z" b="1" dirty="0">
                <a:solidFill>
                  <a:schemeClr val="accent1"/>
                </a:solidFill>
              </a:rPr>
              <a:t>Aktuálně řešené práce</a:t>
            </a:r>
          </a:p>
        </p:txBody>
      </p:sp>
    </p:spTree>
    <p:extLst>
      <p:ext uri="{BB962C8B-B14F-4D97-AF65-F5344CB8AC3E}">
        <p14:creationId xmlns:p14="http://schemas.microsoft.com/office/powerpoint/2010/main" val="582124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AD6F0-C7A8-1846-B4F4-8BC4D9065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625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E</a:t>
            </a:r>
            <a:r>
              <a:rPr lang="en-CZ" dirty="0"/>
              <a:t>mail: </a:t>
            </a:r>
            <a:r>
              <a:rPr lang="en-CZ" dirty="0">
                <a:hlinkClick r:id="rId2"/>
              </a:rPr>
              <a:t>mancal@karlov.mff.cuni.cz</a:t>
            </a:r>
            <a:br>
              <a:rPr lang="en-CZ" dirty="0"/>
            </a:br>
            <a:br>
              <a:rPr lang="en-CZ" dirty="0"/>
            </a:br>
            <a:r>
              <a:rPr lang="en-CZ" dirty="0"/>
              <a:t>Web: </a:t>
            </a:r>
            <a:r>
              <a:rPr lang="en-CZ" dirty="0">
                <a:hlinkClick r:id="rId3"/>
              </a:rPr>
              <a:t>www.mancal.cz</a:t>
            </a:r>
            <a:br>
              <a:rPr lang="en-CZ" dirty="0"/>
            </a:br>
            <a:br>
              <a:rPr lang="en-CZ" dirty="0"/>
            </a:br>
            <a:r>
              <a:rPr lang="en-CZ" dirty="0"/>
              <a:t>Ke Karlovu 5, 121 16 Praha 2</a:t>
            </a:r>
            <a:br>
              <a:rPr lang="en-CZ" dirty="0"/>
            </a:br>
            <a:r>
              <a:rPr lang="en-CZ" dirty="0"/>
              <a:t>2. p. F244</a:t>
            </a:r>
            <a:br>
              <a:rPr lang="en-CZ" dirty="0"/>
            </a:b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695340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268</Words>
  <Application>Microsoft Macintosh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Molekulární otevřené kvantové systémy</vt:lpstr>
      <vt:lpstr>Okruhy témat</vt:lpstr>
      <vt:lpstr>Přenos excitační energie ve fotosyntetických anténách</vt:lpstr>
      <vt:lpstr>Teorie fluorescenčně detekované  koherentní spektroskopie</vt:lpstr>
      <vt:lpstr>Disktrétní simulace původu času v kvantové mechanice</vt:lpstr>
      <vt:lpstr>Role koherence v kvantově mechanickém rezonančním přenosu energie</vt:lpstr>
      <vt:lpstr>Email: mancal@karlov.mff.cuni.cz  Web: www.mancal.cz  Ke Karlovu 5, 121 16 Praha 2 2. p. F244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Molekulární otevřené kvantové systémy</dc:title>
  <dc:creator>Tomáš Mančal</dc:creator>
  <cp:lastModifiedBy>Tomáš Mančal</cp:lastModifiedBy>
  <cp:revision>13</cp:revision>
  <dcterms:created xsi:type="dcterms:W3CDTF">2021-10-05T07:10:05Z</dcterms:created>
  <dcterms:modified xsi:type="dcterms:W3CDTF">2021-10-05T08:28:54Z</dcterms:modified>
</cp:coreProperties>
</file>