
<file path=[Content_Types].xml><?xml version="1.0" encoding="utf-8"?>
<Types xmlns="http://schemas.openxmlformats.org/package/2006/content-types">
  <Default Extension="bin" ContentType="application/vnd.openxmlformats-officedocument.oleObject"/>
  <Default Extension="docx" ContentType="application/vnd.openxmlformats-officedocument.wordprocessingml.document"/>
  <Default Extension="emf" ContentType="image/x-emf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2"/>
  </p:notesMasterIdLst>
  <p:sldIdLst>
    <p:sldId id="257" r:id="rId2"/>
    <p:sldId id="256" r:id="rId3"/>
    <p:sldId id="265" r:id="rId4"/>
    <p:sldId id="273" r:id="rId5"/>
    <p:sldId id="274" r:id="rId6"/>
    <p:sldId id="258" r:id="rId7"/>
    <p:sldId id="261" r:id="rId8"/>
    <p:sldId id="260" r:id="rId9"/>
    <p:sldId id="275" r:id="rId10"/>
    <p:sldId id="270" r:id="rId11"/>
    <p:sldId id="276" r:id="rId12"/>
    <p:sldId id="277" r:id="rId13"/>
    <p:sldId id="313" r:id="rId14"/>
    <p:sldId id="294" r:id="rId15"/>
    <p:sldId id="263" r:id="rId16"/>
    <p:sldId id="314" r:id="rId17"/>
    <p:sldId id="264" r:id="rId18"/>
    <p:sldId id="315" r:id="rId19"/>
    <p:sldId id="316" r:id="rId20"/>
    <p:sldId id="266" r:id="rId2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163"/>
    <p:restoredTop sz="92517"/>
  </p:normalViewPr>
  <p:slideViewPr>
    <p:cSldViewPr snapToGrid="0" snapToObjects="1">
      <p:cViewPr varScale="1">
        <p:scale>
          <a:sx n="118" d="100"/>
          <a:sy n="118" d="100"/>
        </p:scale>
        <p:origin x="2240" y="20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E914E28-464D-A94C-AB4E-C076DE4A8D06}" type="datetimeFigureOut">
              <a:rPr lang="en-US" smtClean="0"/>
              <a:t>10/7/23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Click to edit Master text styles</a:t>
            </a:r>
          </a:p>
          <a:p>
            <a:pPr lvl="1"/>
            <a:r>
              <a:rPr lang="cs-CZ"/>
              <a:t>Second level</a:t>
            </a:r>
          </a:p>
          <a:p>
            <a:pPr lvl="2"/>
            <a:r>
              <a:rPr lang="cs-CZ"/>
              <a:t>Third level</a:t>
            </a:r>
          </a:p>
          <a:p>
            <a:pPr lvl="3"/>
            <a:r>
              <a:rPr lang="cs-CZ"/>
              <a:t>Fourth level</a:t>
            </a:r>
          </a:p>
          <a:p>
            <a:pPr lvl="4"/>
            <a:r>
              <a:rPr lang="cs-CZ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1B863AF-AC8F-2C4F-BD2F-1A1FF12AD7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80964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/>
            <a:fld id="{F57F3A5F-3A08-7A48-B44C-28D252C4E9F2}" type="slidenum">
              <a:rPr lang="en-US" sz="1200">
                <a:latin typeface="Calibri" charset="0"/>
              </a:rPr>
              <a:pPr eaLnBrk="1" hangingPunct="1"/>
              <a:t>1</a:t>
            </a:fld>
            <a:endParaRPr lang="en-US" sz="1200">
              <a:latin typeface="Calibri" charset="0"/>
            </a:endParaRPr>
          </a:p>
        </p:txBody>
      </p:sp>
      <p:sp>
        <p:nvSpPr>
          <p:cNvPr id="204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20484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>
              <a:latin typeface="Calibri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793349-FD5F-D540-8892-88A91FF863FE}" type="datetimeFigureOut">
              <a:rPr lang="en-US" smtClean="0"/>
              <a:t>10/7/23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C92587-0948-704D-840D-FB40AC5D06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80640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793349-FD5F-D540-8892-88A91FF863FE}" type="datetimeFigureOut">
              <a:rPr lang="en-US" smtClean="0"/>
              <a:t>10/7/23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C92587-0948-704D-840D-FB40AC5D06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66525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x-none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793349-FD5F-D540-8892-88A91FF863FE}" type="datetimeFigureOut">
              <a:rPr lang="en-US" smtClean="0"/>
              <a:t>10/7/23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C92587-0948-704D-840D-FB40AC5D06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131186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 rtlCol="0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schemeClr val="tx1">
                    <a:tint val="75000"/>
                  </a:schemeClr>
                </a:solidFill>
                <a:latin typeface="+mn-lt"/>
                <a:ea typeface="Arial" charset="0"/>
                <a:cs typeface="Arial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EA39A46-6D20-494A-B00D-6C6E0148C196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866553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793349-FD5F-D540-8892-88A91FF863FE}" type="datetimeFigureOut">
              <a:rPr lang="en-US" smtClean="0"/>
              <a:t>10/7/23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C92587-0948-704D-840D-FB40AC5D06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45899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x-none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x-none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793349-FD5F-D540-8892-88A91FF863FE}" type="datetimeFigureOut">
              <a:rPr lang="en-US" smtClean="0"/>
              <a:t>10/7/23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C92587-0948-704D-840D-FB40AC5D06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48555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793349-FD5F-D540-8892-88A91FF863FE}" type="datetimeFigureOut">
              <a:rPr lang="en-US" smtClean="0"/>
              <a:t>10/7/23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C92587-0948-704D-840D-FB40AC5D06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63427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x-none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x-none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x-none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793349-FD5F-D540-8892-88A91FF863FE}" type="datetimeFigureOut">
              <a:rPr lang="en-US" smtClean="0"/>
              <a:t>10/7/23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C92587-0948-704D-840D-FB40AC5D06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88164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793349-FD5F-D540-8892-88A91FF863FE}" type="datetimeFigureOut">
              <a:rPr lang="en-US" smtClean="0"/>
              <a:t>10/7/23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C92587-0948-704D-840D-FB40AC5D06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6613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793349-FD5F-D540-8892-88A91FF863FE}" type="datetimeFigureOut">
              <a:rPr lang="en-US" smtClean="0"/>
              <a:t>10/7/23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C92587-0948-704D-840D-FB40AC5D06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44246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x-none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x-none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793349-FD5F-D540-8892-88A91FF863FE}" type="datetimeFigureOut">
              <a:rPr lang="en-US" smtClean="0"/>
              <a:t>10/7/23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C92587-0948-704D-840D-FB40AC5D06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137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x-none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x-none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793349-FD5F-D540-8892-88A91FF863FE}" type="datetimeFigureOut">
              <a:rPr lang="en-US" smtClean="0"/>
              <a:t>10/7/23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C92587-0948-704D-840D-FB40AC5D06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58693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793349-FD5F-D540-8892-88A91FF863FE}" type="datetimeFigureOut">
              <a:rPr lang="en-US" smtClean="0"/>
              <a:t>10/7/23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C92587-0948-704D-840D-FB40AC5D06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9041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slide" Target="slide1.xml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7" Type="http://schemas.openxmlformats.org/officeDocument/2006/relationships/image" Target="../media/image31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emf"/><Relationship Id="rId2" Type="http://schemas.openxmlformats.org/officeDocument/2006/relationships/oleObject" Target="../embeddings/oleObject2.bin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.emf"/><Relationship Id="rId5" Type="http://schemas.openxmlformats.org/officeDocument/2006/relationships/oleObject" Target="../embeddings/oleObject3.bin"/><Relationship Id="rId4" Type="http://schemas.openxmlformats.org/officeDocument/2006/relationships/image" Target="../media/image31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6.bin"/><Relationship Id="rId13" Type="http://schemas.openxmlformats.org/officeDocument/2006/relationships/image" Target="../media/image36.emf"/><Relationship Id="rId3" Type="http://schemas.openxmlformats.org/officeDocument/2006/relationships/image" Target="../media/image30.emf"/><Relationship Id="rId7" Type="http://schemas.openxmlformats.org/officeDocument/2006/relationships/image" Target="../media/image32.emf"/><Relationship Id="rId12" Type="http://schemas.openxmlformats.org/officeDocument/2006/relationships/oleObject" Target="../embeddings/oleObject8.bin"/><Relationship Id="rId2" Type="http://schemas.openxmlformats.org/officeDocument/2006/relationships/oleObject" Target="../embeddings/oleObject4.bin"/><Relationship Id="rId1" Type="http://schemas.openxmlformats.org/officeDocument/2006/relationships/slideLayout" Target="../slideLayouts/slideLayout7.xml"/><Relationship Id="rId6" Type="http://schemas.openxmlformats.org/officeDocument/2006/relationships/oleObject" Target="../embeddings/oleObject3.bin"/><Relationship Id="rId11" Type="http://schemas.openxmlformats.org/officeDocument/2006/relationships/image" Target="../media/image35.emf"/><Relationship Id="rId5" Type="http://schemas.openxmlformats.org/officeDocument/2006/relationships/image" Target="../media/image33.emf"/><Relationship Id="rId10" Type="http://schemas.openxmlformats.org/officeDocument/2006/relationships/oleObject" Target="../embeddings/oleObject7.bin"/><Relationship Id="rId4" Type="http://schemas.openxmlformats.org/officeDocument/2006/relationships/oleObject" Target="../embeddings/oleObject5.bin"/><Relationship Id="rId9" Type="http://schemas.openxmlformats.org/officeDocument/2006/relationships/image" Target="../media/image34.emf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2.bin"/><Relationship Id="rId13" Type="http://schemas.openxmlformats.org/officeDocument/2006/relationships/image" Target="../media/image34.emf"/><Relationship Id="rId3" Type="http://schemas.openxmlformats.org/officeDocument/2006/relationships/image" Target="../media/image30.emf"/><Relationship Id="rId7" Type="http://schemas.openxmlformats.org/officeDocument/2006/relationships/image" Target="../media/image38.emf"/><Relationship Id="rId12" Type="http://schemas.openxmlformats.org/officeDocument/2006/relationships/oleObject" Target="../embeddings/oleObject14.bin"/><Relationship Id="rId2" Type="http://schemas.openxmlformats.org/officeDocument/2006/relationships/oleObject" Target="../embeddings/oleObject9.bin"/><Relationship Id="rId1" Type="http://schemas.openxmlformats.org/officeDocument/2006/relationships/slideLayout" Target="../slideLayouts/slideLayout7.xml"/><Relationship Id="rId6" Type="http://schemas.openxmlformats.org/officeDocument/2006/relationships/oleObject" Target="../embeddings/oleObject11.bin"/><Relationship Id="rId11" Type="http://schemas.openxmlformats.org/officeDocument/2006/relationships/image" Target="../media/image33.emf"/><Relationship Id="rId5" Type="http://schemas.openxmlformats.org/officeDocument/2006/relationships/image" Target="../media/image37.emf"/><Relationship Id="rId10" Type="http://schemas.openxmlformats.org/officeDocument/2006/relationships/oleObject" Target="../embeddings/oleObject13.bin"/><Relationship Id="rId4" Type="http://schemas.openxmlformats.org/officeDocument/2006/relationships/oleObject" Target="../embeddings/oleObject10.bin"/><Relationship Id="rId9" Type="http://schemas.openxmlformats.org/officeDocument/2006/relationships/image" Target="../media/image32.em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7" Type="http://schemas.openxmlformats.org/officeDocument/2006/relationships/image" Target="../media/image44.pn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3.png"/><Relationship Id="rId5" Type="http://schemas.openxmlformats.org/officeDocument/2006/relationships/image" Target="../media/image42.jpeg"/><Relationship Id="rId4" Type="http://schemas.openxmlformats.org/officeDocument/2006/relationships/image" Target="../media/image41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7" Type="http://schemas.openxmlformats.org/officeDocument/2006/relationships/image" Target="../media/image52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1.png"/><Relationship Id="rId5" Type="http://schemas.openxmlformats.org/officeDocument/2006/relationships/image" Target="../media/image50.png"/><Relationship Id="rId4" Type="http://schemas.openxmlformats.org/officeDocument/2006/relationships/image" Target="../media/image4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Word_Document2.docx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7.emf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://quantum.karlov.mff.cuni.cz" TargetMode="Externa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emf"/><Relationship Id="rId2" Type="http://schemas.openxmlformats.org/officeDocument/2006/relationships/oleObject" Target="../embeddings/oleObject15.bin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7.png"/><Relationship Id="rId5" Type="http://schemas.openxmlformats.org/officeDocument/2006/relationships/image" Target="../media/image56.png"/><Relationship Id="rId4" Type="http://schemas.openxmlformats.org/officeDocument/2006/relationships/image" Target="../media/image5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tiff"/><Relationship Id="rId2" Type="http://schemas.openxmlformats.org/officeDocument/2006/relationships/image" Target="../media/image9.tif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gif"/><Relationship Id="rId2" Type="http://schemas.openxmlformats.org/officeDocument/2006/relationships/image" Target="../media/image11.tif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gi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w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Word_Document.docx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Word_Document1.docx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emf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6" descr="fakulta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50" y="285750"/>
            <a:ext cx="2147888" cy="2098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428875" y="857250"/>
            <a:ext cx="6259513" cy="1470025"/>
          </a:xfrm>
        </p:spPr>
        <p:txBody>
          <a:bodyPr>
            <a:normAutofit/>
          </a:bodyPr>
          <a:lstStyle/>
          <a:p>
            <a:pPr eaLnBrk="1" hangingPunct="1"/>
            <a:r>
              <a:rPr lang="en-US" sz="28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charset="0"/>
                <a:cs typeface="Times New Roman" charset="0"/>
              </a:rPr>
              <a:t>Quantum-Chemical Description of the Interactions of Metal Complexes in Biological Environment.</a:t>
            </a:r>
            <a:endParaRPr lang="en-US" sz="3200" b="1"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charset="0"/>
              <a:cs typeface="Times New Roman" charset="0"/>
            </a:endParaRPr>
          </a:p>
        </p:txBody>
      </p:sp>
      <p:sp>
        <p:nvSpPr>
          <p:cNvPr id="2055" name="Text Box 7"/>
          <p:cNvSpPr txBox="1">
            <a:spLocks noChangeArrowheads="1"/>
          </p:cNvSpPr>
          <p:nvPr/>
        </p:nvSpPr>
        <p:spPr bwMode="auto">
          <a:xfrm>
            <a:off x="2786063" y="3286125"/>
            <a:ext cx="3786187" cy="1538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cs-CZ" sz="2000" b="1">
                <a:solidFill>
                  <a:schemeClr val="tx2"/>
                </a:solidFill>
                <a:latin typeface="Times New Roman" charset="0"/>
                <a:cs typeface="Times New Roman" charset="0"/>
              </a:rPr>
              <a:t>Jaroslav Burda</a:t>
            </a:r>
          </a:p>
          <a:p>
            <a:pPr algn="ctr" eaLnBrk="1" hangingPunct="1"/>
            <a:endParaRPr lang="cs-CZ" sz="2000" b="1">
              <a:solidFill>
                <a:schemeClr val="tx2"/>
              </a:solidFill>
              <a:latin typeface="Times New Roman" charset="0"/>
              <a:cs typeface="Times New Roman" charset="0"/>
            </a:endParaRPr>
          </a:p>
          <a:p>
            <a:pPr algn="ctr" eaLnBrk="1" hangingPunct="1"/>
            <a:r>
              <a:rPr lang="en-US" sz="1800" b="1">
                <a:solidFill>
                  <a:schemeClr val="tx2"/>
                </a:solidFill>
                <a:latin typeface="Times New Roman" charset="0"/>
                <a:cs typeface="Times New Roman" charset="0"/>
              </a:rPr>
              <a:t>Faculty of mathematics and physics,</a:t>
            </a:r>
            <a:endParaRPr lang="cs-CZ" sz="1800" b="1">
              <a:solidFill>
                <a:schemeClr val="tx2"/>
              </a:solidFill>
              <a:latin typeface="Times New Roman" charset="0"/>
              <a:cs typeface="Times New Roman" charset="0"/>
            </a:endParaRPr>
          </a:p>
          <a:p>
            <a:pPr algn="ctr" eaLnBrk="1" hangingPunct="1"/>
            <a:r>
              <a:rPr lang="cs-CZ" sz="1800" b="1">
                <a:solidFill>
                  <a:schemeClr val="tx2"/>
                </a:solidFill>
                <a:latin typeface="Times New Roman" charset="0"/>
                <a:cs typeface="Times New Roman" charset="0"/>
              </a:rPr>
              <a:t> </a:t>
            </a:r>
            <a:r>
              <a:rPr lang="en-US" sz="1800" b="1">
                <a:solidFill>
                  <a:schemeClr val="tx2"/>
                </a:solidFill>
                <a:latin typeface="Times New Roman" charset="0"/>
                <a:cs typeface="Times New Roman" charset="0"/>
              </a:rPr>
              <a:t>Charles </a:t>
            </a:r>
            <a:r>
              <a:rPr lang="cs-CZ" sz="1800" b="1">
                <a:solidFill>
                  <a:schemeClr val="tx2"/>
                </a:solidFill>
                <a:latin typeface="Times New Roman" charset="0"/>
                <a:cs typeface="Times New Roman" charset="0"/>
              </a:rPr>
              <a:t>U</a:t>
            </a:r>
            <a:r>
              <a:rPr lang="en-US" sz="1800" b="1">
                <a:solidFill>
                  <a:schemeClr val="tx2"/>
                </a:solidFill>
                <a:latin typeface="Times New Roman" charset="0"/>
                <a:cs typeface="Times New Roman" charset="0"/>
              </a:rPr>
              <a:t>niversity in Prague </a:t>
            </a:r>
          </a:p>
          <a:p>
            <a:pPr algn="ctr" eaLnBrk="1" hangingPunct="1"/>
            <a:endParaRPr lang="en-US" sz="1800">
              <a:effectLst>
                <a:outerShdw blurRad="38100" dist="38100" dir="2700000" algn="tl">
                  <a:srgbClr val="FFFFFF"/>
                </a:outerShdw>
              </a:effectLst>
              <a:latin typeface="Calibri" charset="0"/>
            </a:endParaRPr>
          </a:p>
        </p:txBody>
      </p:sp>
      <p:pic>
        <p:nvPicPr>
          <p:cNvPr id="19461" name="Picture 6" descr="new-2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737"/>
          <a:stretch>
            <a:fillRect/>
          </a:stretch>
        </p:blipFill>
        <p:spPr bwMode="auto">
          <a:xfrm>
            <a:off x="6215063" y="2357438"/>
            <a:ext cx="3003550" cy="4297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2" name="Picture 11" descr="chlorophylls_e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513" t="47047" b="26003"/>
          <a:stretch>
            <a:fillRect/>
          </a:stretch>
        </p:blipFill>
        <p:spPr bwMode="auto">
          <a:xfrm>
            <a:off x="220663" y="3995738"/>
            <a:ext cx="3219450" cy="2428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3" name="Picture 9" descr="167">
            <a:hlinkClick r:id="rId6" action="ppaction://hlinksldjump"/>
          </p:cNvPr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059" t="10048" r="14977" b="20477"/>
          <a:stretch>
            <a:fillRect/>
          </a:stretch>
        </p:blipFill>
        <p:spPr bwMode="auto">
          <a:xfrm>
            <a:off x="642938" y="3429000"/>
            <a:ext cx="1717675" cy="1838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5470801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46BEFF7E-C161-9849-99BF-73613C50F8FD}"/>
              </a:ext>
            </a:extLst>
          </p:cNvPr>
          <p:cNvGrpSpPr/>
          <p:nvPr/>
        </p:nvGrpSpPr>
        <p:grpSpPr>
          <a:xfrm>
            <a:off x="0" y="417171"/>
            <a:ext cx="9144000" cy="1782763"/>
            <a:chOff x="0" y="2057400"/>
            <a:chExt cx="9144000" cy="1782763"/>
          </a:xfrm>
        </p:grpSpPr>
        <p:sp>
          <p:nvSpPr>
            <p:cNvPr id="3" name="Rectangle 4">
              <a:extLst>
                <a:ext uri="{FF2B5EF4-FFF2-40B4-BE49-F238E27FC236}">
                  <a16:creationId xmlns:a16="http://schemas.microsoft.com/office/drawing/2014/main" id="{D1B6EE54-05A5-F944-BA44-79D704F80BE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8600" y="2057400"/>
              <a:ext cx="8534400" cy="17543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9pPr>
            </a:lstStyle>
            <a:p>
              <a:pPr algn="just" eaLnBrk="1" hangingPunct="1"/>
              <a:r>
                <a:rPr lang="cs-CZ" altLang="cs-CZ" sz="1800" dirty="0">
                  <a:solidFill>
                    <a:srgbClr val="000000"/>
                  </a:solidFill>
                </a:rPr>
                <a:t>Proveďme nyní </a:t>
              </a:r>
              <a:r>
                <a:rPr lang="cs-CZ" altLang="cs-CZ" sz="1800" b="1" dirty="0" err="1">
                  <a:solidFill>
                    <a:srgbClr val="000000"/>
                  </a:solidFill>
                </a:rPr>
                <a:t>izochorické</a:t>
              </a:r>
              <a:r>
                <a:rPr lang="cs-CZ" altLang="cs-CZ" sz="1800" b="1" dirty="0">
                  <a:solidFill>
                    <a:srgbClr val="000000"/>
                  </a:solidFill>
                </a:rPr>
                <a:t> ohřívání látky. </a:t>
              </a:r>
              <a:r>
                <a:rPr lang="cs-CZ" altLang="cs-CZ" sz="1800" dirty="0">
                  <a:solidFill>
                    <a:srgbClr val="000000"/>
                  </a:solidFill>
                </a:rPr>
                <a:t>Při takovém ději zůstává objem konstantní, změna objemu je nulová (</a:t>
              </a:r>
              <a:r>
                <a:rPr lang="cs-CZ" altLang="cs-CZ" sz="1800" b="1" dirty="0">
                  <a:solidFill>
                    <a:srgbClr val="000000"/>
                  </a:solidFill>
                </a:rPr>
                <a:t>d </a:t>
              </a:r>
              <a:r>
                <a:rPr lang="cs-CZ" altLang="cs-CZ" sz="1800" b="1" i="1" dirty="0">
                  <a:solidFill>
                    <a:srgbClr val="000000"/>
                  </a:solidFill>
                </a:rPr>
                <a:t>V = </a:t>
              </a:r>
              <a:r>
                <a:rPr lang="cs-CZ" altLang="cs-CZ" sz="1800" b="1" dirty="0">
                  <a:solidFill>
                    <a:srgbClr val="000000"/>
                  </a:solidFill>
                </a:rPr>
                <a:t>0</a:t>
              </a:r>
              <a:r>
                <a:rPr lang="cs-CZ" altLang="cs-CZ" sz="1800" dirty="0">
                  <a:solidFill>
                    <a:srgbClr val="000000"/>
                  </a:solidFill>
                </a:rPr>
                <a:t>), a tedy i objemová práce je nulová. Pak dostaneme:</a:t>
              </a:r>
            </a:p>
            <a:p>
              <a:pPr algn="just" eaLnBrk="1" hangingPunct="1"/>
              <a:endParaRPr lang="cs-CZ" altLang="cs-CZ" sz="1800" dirty="0">
                <a:solidFill>
                  <a:srgbClr val="000000"/>
                </a:solidFill>
              </a:endParaRPr>
            </a:p>
            <a:p>
              <a:pPr algn="just" eaLnBrk="1" hangingPunct="1"/>
              <a:endParaRPr lang="cs-CZ" altLang="cs-CZ" sz="800" dirty="0">
                <a:solidFill>
                  <a:srgbClr val="000000"/>
                </a:solidFill>
              </a:endParaRPr>
            </a:p>
            <a:p>
              <a:pPr algn="just" eaLnBrk="1" hangingPunct="1"/>
              <a:r>
                <a:rPr lang="cs-CZ" altLang="cs-CZ" sz="1800" i="1" dirty="0">
                  <a:solidFill>
                    <a:srgbClr val="000000"/>
                  </a:solidFill>
                </a:rPr>
                <a:t>Index V u symbolu veličiny pro teplo značí, že děj proběhl </a:t>
              </a:r>
              <a:r>
                <a:rPr lang="cs-CZ" altLang="cs-CZ" sz="1800" i="1" dirty="0" err="1">
                  <a:solidFill>
                    <a:srgbClr val="000000"/>
                  </a:solidFill>
                </a:rPr>
                <a:t>izochoricky</a:t>
              </a:r>
              <a:r>
                <a:rPr lang="cs-CZ" altLang="cs-CZ" sz="1800" i="1" dirty="0">
                  <a:solidFill>
                    <a:srgbClr val="000000"/>
                  </a:solidFill>
                </a:rPr>
                <a:t>.</a:t>
              </a:r>
              <a:endParaRPr lang="en-US" altLang="cs-CZ" sz="1800" dirty="0">
                <a:solidFill>
                  <a:srgbClr val="000000"/>
                </a:solidFill>
              </a:endParaRPr>
            </a:p>
            <a:p>
              <a:pPr algn="just" eaLnBrk="1" hangingPunct="1"/>
              <a:endParaRPr lang="cs-CZ" altLang="cs-CZ" sz="1000" b="1" dirty="0">
                <a:solidFill>
                  <a:schemeClr val="accent2"/>
                </a:solidFill>
              </a:endParaRPr>
            </a:p>
            <a:p>
              <a:pPr algn="just" eaLnBrk="1" hangingPunct="1"/>
              <a:r>
                <a:rPr lang="cs-CZ" altLang="cs-CZ" sz="1800" b="1" i="1" dirty="0">
                  <a:solidFill>
                    <a:srgbClr val="FF0000"/>
                  </a:solidFill>
                </a:rPr>
                <a:t>Teplo dodané systému za konstantního objemu je rovno zvýšení vnitřní energie soustavy.</a:t>
              </a:r>
              <a:r>
                <a:rPr lang="en-US" altLang="cs-CZ" sz="1800" b="1" i="1" dirty="0">
                  <a:solidFill>
                    <a:srgbClr val="FF0000"/>
                  </a:solidFill>
                </a:rPr>
                <a:t> </a:t>
              </a:r>
            </a:p>
          </p:txBody>
        </p:sp>
        <p:sp>
          <p:nvSpPr>
            <p:cNvPr id="4" name="Rectangle 6">
              <a:extLst>
                <a:ext uri="{FF2B5EF4-FFF2-40B4-BE49-F238E27FC236}">
                  <a16:creationId xmlns:a16="http://schemas.microsoft.com/office/drawing/2014/main" id="{DE800CAC-8914-EF47-AC0F-4D65E4C3E22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400800" y="2768600"/>
              <a:ext cx="0" cy="2492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/>
              <a:endParaRPr lang="cs-CZ" altLang="cs-CZ"/>
            </a:p>
          </p:txBody>
        </p:sp>
        <p:pic>
          <p:nvPicPr>
            <p:cNvPr id="5" name="Picture 5">
              <a:extLst>
                <a:ext uri="{FF2B5EF4-FFF2-40B4-BE49-F238E27FC236}">
                  <a16:creationId xmlns:a16="http://schemas.microsoft.com/office/drawing/2014/main" id="{750A62D8-BF9F-5844-8DC8-FEF0787AB3E8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0759"/>
            <a:stretch/>
          </p:blipFill>
          <p:spPr bwMode="auto">
            <a:xfrm>
              <a:off x="1981201" y="2665841"/>
              <a:ext cx="3733800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" name="Rectangle 7">
              <a:extLst>
                <a:ext uri="{FF2B5EF4-FFF2-40B4-BE49-F238E27FC236}">
                  <a16:creationId xmlns:a16="http://schemas.microsoft.com/office/drawing/2014/main" id="{932D47FD-8AEE-F54F-A54D-B10C838EEF8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0" y="3017838"/>
              <a:ext cx="9144000" cy="8223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/>
              <a:br>
                <a:rPr lang="en-US" altLang="cs-CZ"/>
              </a:br>
              <a:endParaRPr lang="en-US" altLang="cs-CZ"/>
            </a:p>
          </p:txBody>
        </p:sp>
      </p:grpSp>
      <p:sp>
        <p:nvSpPr>
          <p:cNvPr id="13" name="Rectangle 3">
            <a:extLst>
              <a:ext uri="{FF2B5EF4-FFF2-40B4-BE49-F238E27FC236}">
                <a16:creationId xmlns:a16="http://schemas.microsoft.com/office/drawing/2014/main" id="{3A068051-BDA6-7246-8668-B66A1CB7077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2881" y="2074052"/>
            <a:ext cx="8077200" cy="39703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187325" indent="-187325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cs-CZ" altLang="cs-CZ" sz="1800" i="1" dirty="0">
                <a:solidFill>
                  <a:srgbClr val="000000"/>
                </a:solidFill>
              </a:rPr>
              <a:t> </a:t>
            </a:r>
            <a:endParaRPr lang="cs-CZ" altLang="cs-CZ" sz="1800" dirty="0"/>
          </a:p>
          <a:p>
            <a:pPr algn="just" eaLnBrk="1" hangingPunct="1"/>
            <a:r>
              <a:rPr lang="cs-CZ" altLang="cs-CZ" sz="1800" dirty="0">
                <a:solidFill>
                  <a:srgbClr val="000000"/>
                </a:solidFill>
              </a:rPr>
              <a:t>Zahřívejme nyní </a:t>
            </a:r>
            <a:r>
              <a:rPr lang="cs-CZ" altLang="cs-CZ" sz="1800" b="1" dirty="0">
                <a:solidFill>
                  <a:srgbClr val="000000"/>
                </a:solidFill>
              </a:rPr>
              <a:t>systém izobaricky</a:t>
            </a:r>
            <a:r>
              <a:rPr lang="cs-CZ" altLang="cs-CZ" sz="1800" dirty="0">
                <a:solidFill>
                  <a:srgbClr val="000000"/>
                </a:solidFill>
              </a:rPr>
              <a:t>. Tuto skutečnost vystihneme tím, že k symbolu pro teplo připojíme index </a:t>
            </a:r>
            <a:r>
              <a:rPr lang="cs-CZ" altLang="cs-CZ" sz="1800" i="1" dirty="0">
                <a:solidFill>
                  <a:srgbClr val="000000"/>
                </a:solidFill>
              </a:rPr>
              <a:t>p. </a:t>
            </a:r>
          </a:p>
          <a:p>
            <a:pPr algn="just" eaLnBrk="1" hangingPunct="1"/>
            <a:r>
              <a:rPr lang="cs-CZ" altLang="cs-CZ" sz="1800" dirty="0">
                <a:solidFill>
                  <a:srgbClr val="000000"/>
                </a:solidFill>
              </a:rPr>
              <a:t>Práce </a:t>
            </a:r>
            <a:r>
              <a:rPr lang="cs-CZ" altLang="cs-CZ" sz="1800" b="1" dirty="0">
                <a:solidFill>
                  <a:srgbClr val="FF0000"/>
                </a:solidFill>
              </a:rPr>
              <a:t>již není nulová, ale má hodnotu </a:t>
            </a:r>
            <a:r>
              <a:rPr lang="cs-CZ" altLang="cs-CZ" sz="1800" dirty="0">
                <a:solidFill>
                  <a:srgbClr val="000000"/>
                </a:solidFill>
              </a:rPr>
              <a:t>— </a:t>
            </a:r>
            <a:r>
              <a:rPr lang="cs-CZ" altLang="cs-CZ" sz="1800" i="1" dirty="0" err="1">
                <a:solidFill>
                  <a:srgbClr val="000000"/>
                </a:solidFill>
              </a:rPr>
              <a:t>pdV</a:t>
            </a:r>
            <a:r>
              <a:rPr lang="cs-CZ" altLang="cs-CZ" sz="1800" i="1" dirty="0">
                <a:solidFill>
                  <a:srgbClr val="000000"/>
                </a:solidFill>
              </a:rPr>
              <a:t>, </a:t>
            </a:r>
            <a:r>
              <a:rPr lang="cs-CZ" altLang="cs-CZ" sz="1800" dirty="0">
                <a:solidFill>
                  <a:srgbClr val="000000"/>
                </a:solidFill>
              </a:rPr>
              <a:t>takže platí:</a:t>
            </a:r>
            <a:endParaRPr lang="en-US" altLang="cs-CZ" sz="1800" dirty="0"/>
          </a:p>
          <a:p>
            <a:pPr eaLnBrk="1" hangingPunct="1"/>
            <a:endParaRPr lang="cs-CZ" altLang="cs-CZ" sz="1800" dirty="0"/>
          </a:p>
          <a:p>
            <a:pPr eaLnBrk="1" hangingPunct="1"/>
            <a:r>
              <a:rPr lang="cs-CZ" altLang="cs-CZ" sz="1800" dirty="0"/>
              <a:t>Pak lze zahrnout tlak do diference  </a:t>
            </a:r>
            <a:r>
              <a:rPr lang="en-US" altLang="cs-CZ" sz="1800" b="1" i="1" dirty="0">
                <a:solidFill>
                  <a:schemeClr val="accent2"/>
                </a:solidFill>
              </a:rPr>
              <a:t>[d</a:t>
            </a:r>
            <a:r>
              <a:rPr lang="cs-CZ" altLang="cs-CZ" sz="1800" b="1" i="1" dirty="0">
                <a:solidFill>
                  <a:schemeClr val="accent2"/>
                </a:solidFill>
              </a:rPr>
              <a:t>(</a:t>
            </a:r>
            <a:r>
              <a:rPr lang="cs-CZ" altLang="cs-CZ" sz="1800" b="1" i="1" dirty="0" err="1">
                <a:solidFill>
                  <a:schemeClr val="accent2"/>
                </a:solidFill>
              </a:rPr>
              <a:t>pV</a:t>
            </a:r>
            <a:r>
              <a:rPr lang="cs-CZ" altLang="cs-CZ" sz="1800" b="1" i="1" dirty="0">
                <a:solidFill>
                  <a:schemeClr val="accent2"/>
                </a:solidFill>
              </a:rPr>
              <a:t>) = </a:t>
            </a:r>
            <a:r>
              <a:rPr lang="cs-CZ" altLang="cs-CZ" sz="1800" b="1" i="1" dirty="0" err="1">
                <a:solidFill>
                  <a:schemeClr val="accent2"/>
                </a:solidFill>
              </a:rPr>
              <a:t>pdV</a:t>
            </a:r>
            <a:r>
              <a:rPr lang="cs-CZ" altLang="cs-CZ" sz="1800" b="1" i="1" dirty="0">
                <a:solidFill>
                  <a:schemeClr val="accent2"/>
                </a:solidFill>
              </a:rPr>
              <a:t> + </a:t>
            </a:r>
            <a:r>
              <a:rPr lang="cs-CZ" altLang="cs-CZ" sz="1800" b="1" i="1" dirty="0" err="1">
                <a:solidFill>
                  <a:schemeClr val="accent2"/>
                </a:solidFill>
              </a:rPr>
              <a:t>Vdp</a:t>
            </a:r>
            <a:r>
              <a:rPr lang="en-US" altLang="cs-CZ" sz="1800" b="1" i="1" dirty="0">
                <a:solidFill>
                  <a:schemeClr val="accent2"/>
                </a:solidFill>
              </a:rPr>
              <a:t>]</a:t>
            </a:r>
            <a:endParaRPr lang="cs-CZ" altLang="cs-CZ" sz="1800" b="1" i="1" dirty="0">
              <a:solidFill>
                <a:schemeClr val="accent2"/>
              </a:solidFill>
            </a:endParaRPr>
          </a:p>
          <a:p>
            <a:pPr eaLnBrk="1" hangingPunct="1"/>
            <a:endParaRPr lang="cs-CZ" altLang="cs-CZ" sz="1800" dirty="0"/>
          </a:p>
          <a:p>
            <a:pPr eaLnBrk="1" hangingPunct="1"/>
            <a:r>
              <a:rPr lang="cs-CZ" altLang="cs-CZ" sz="1800" dirty="0"/>
              <a:t>	</a:t>
            </a:r>
            <a:r>
              <a:rPr lang="cs-CZ" altLang="cs-CZ" sz="1800" dirty="0">
                <a:solidFill>
                  <a:srgbClr val="000000"/>
                </a:solidFill>
              </a:rPr>
              <a:t>Protože </a:t>
            </a:r>
            <a:r>
              <a:rPr lang="cs-CZ" altLang="cs-CZ" sz="1800" i="1" dirty="0">
                <a:solidFill>
                  <a:srgbClr val="000000"/>
                </a:solidFill>
              </a:rPr>
              <a:t>U, p </a:t>
            </a:r>
            <a:r>
              <a:rPr lang="cs-CZ" altLang="cs-CZ" sz="1800" dirty="0">
                <a:solidFill>
                  <a:srgbClr val="000000"/>
                </a:solidFill>
              </a:rPr>
              <a:t>i V jsou stavové funkce, lze rovnicí</a:t>
            </a:r>
            <a:endParaRPr lang="en-US" altLang="cs-CZ" sz="1800" dirty="0"/>
          </a:p>
          <a:p>
            <a:pPr eaLnBrk="1" hangingPunct="1"/>
            <a:r>
              <a:rPr lang="cs-CZ" altLang="cs-CZ" sz="1800" dirty="0"/>
              <a:t>	</a:t>
            </a:r>
            <a:r>
              <a:rPr lang="cs-CZ" altLang="cs-CZ" sz="1800" dirty="0">
                <a:solidFill>
                  <a:srgbClr val="000000"/>
                </a:solidFill>
              </a:rPr>
              <a:t>definovat novou </a:t>
            </a:r>
            <a:r>
              <a:rPr lang="cs-CZ" altLang="cs-CZ" sz="1800" b="1" i="1" dirty="0">
                <a:solidFill>
                  <a:srgbClr val="FF0000"/>
                </a:solidFill>
              </a:rPr>
              <a:t>stavovou funkci H</a:t>
            </a:r>
            <a:r>
              <a:rPr lang="cs-CZ" altLang="cs-CZ" sz="1800" i="1" dirty="0">
                <a:solidFill>
                  <a:srgbClr val="000000"/>
                </a:solidFill>
              </a:rPr>
              <a:t> </a:t>
            </a:r>
            <a:r>
              <a:rPr lang="cs-CZ" altLang="cs-CZ" sz="1800" dirty="0">
                <a:solidFill>
                  <a:srgbClr val="000000"/>
                </a:solidFill>
              </a:rPr>
              <a:t>zvanou </a:t>
            </a:r>
            <a:r>
              <a:rPr lang="cs-CZ" altLang="cs-CZ" sz="1800" b="1" dirty="0">
                <a:solidFill>
                  <a:srgbClr val="FF0000"/>
                </a:solidFill>
              </a:rPr>
              <a:t>entalpie</a:t>
            </a:r>
            <a:r>
              <a:rPr lang="cs-CZ" altLang="cs-CZ" sz="1800" b="1" dirty="0">
                <a:solidFill>
                  <a:srgbClr val="000000"/>
                </a:solidFill>
              </a:rPr>
              <a:t>. </a:t>
            </a:r>
            <a:endParaRPr lang="en-US" altLang="cs-CZ" sz="1800" b="1" dirty="0">
              <a:solidFill>
                <a:srgbClr val="000000"/>
              </a:solidFill>
            </a:endParaRPr>
          </a:p>
          <a:p>
            <a:pPr eaLnBrk="1" hangingPunct="1"/>
            <a:endParaRPr lang="en-US" altLang="cs-CZ" sz="1800" b="1" dirty="0">
              <a:solidFill>
                <a:srgbClr val="000000"/>
              </a:solidFill>
            </a:endParaRPr>
          </a:p>
          <a:p>
            <a:pPr eaLnBrk="1" hangingPunct="1"/>
            <a:r>
              <a:rPr lang="cs-CZ" altLang="cs-CZ" sz="1800" dirty="0">
                <a:solidFill>
                  <a:srgbClr val="000000"/>
                </a:solidFill>
              </a:rPr>
              <a:t>Pak lze </a:t>
            </a:r>
            <a:r>
              <a:rPr lang="en-US" altLang="cs-CZ" sz="1800" dirty="0" err="1">
                <a:solidFill>
                  <a:srgbClr val="000000"/>
                </a:solidFill>
              </a:rPr>
              <a:t>ps</a:t>
            </a:r>
            <a:r>
              <a:rPr lang="cs-CZ" altLang="cs-CZ" sz="1800" dirty="0" err="1">
                <a:solidFill>
                  <a:srgbClr val="000000"/>
                </a:solidFill>
              </a:rPr>
              <a:t>át</a:t>
            </a:r>
            <a:r>
              <a:rPr lang="cs-CZ" altLang="cs-CZ" sz="1800" dirty="0">
                <a:solidFill>
                  <a:srgbClr val="000000"/>
                </a:solidFill>
              </a:rPr>
              <a:t>:</a:t>
            </a:r>
            <a:endParaRPr lang="en-US" altLang="cs-CZ" sz="1800" dirty="0"/>
          </a:p>
          <a:p>
            <a:endParaRPr lang="en-US" altLang="cs-CZ" sz="1800" i="1" dirty="0">
              <a:solidFill>
                <a:srgbClr val="FF0000"/>
              </a:solidFill>
            </a:endParaRPr>
          </a:p>
          <a:p>
            <a:r>
              <a:rPr lang="cs-CZ" altLang="cs-CZ" sz="1800" b="1" i="1" dirty="0">
                <a:solidFill>
                  <a:srgbClr val="FF0000"/>
                </a:solidFill>
              </a:rPr>
              <a:t>Teplo dodané systému za konstantního tlaku se rovná zvýšení entalpie soustavy. (Izolovaná soustava)</a:t>
            </a:r>
            <a:endParaRPr lang="cs-CZ" altLang="cs-CZ" sz="1800" b="1" dirty="0">
              <a:solidFill>
                <a:srgbClr val="FF0000"/>
              </a:solidFill>
            </a:endParaRPr>
          </a:p>
        </p:txBody>
      </p:sp>
      <p:pic>
        <p:nvPicPr>
          <p:cNvPr id="15" name="Picture 6">
            <a:extLst>
              <a:ext uri="{FF2B5EF4-FFF2-40B4-BE49-F238E27FC236}">
                <a16:creationId xmlns:a16="http://schemas.microsoft.com/office/drawing/2014/main" id="{A644667D-374E-9047-80C3-3CCF9C4F53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23" t="24060"/>
          <a:stretch>
            <a:fillRect/>
          </a:stretch>
        </p:blipFill>
        <p:spPr bwMode="auto">
          <a:xfrm>
            <a:off x="6400800" y="2862809"/>
            <a:ext cx="2290763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8">
            <a:extLst>
              <a:ext uri="{FF2B5EF4-FFF2-40B4-BE49-F238E27FC236}">
                <a16:creationId xmlns:a16="http://schemas.microsoft.com/office/drawing/2014/main" id="{F23D929B-1CA7-9945-93C2-4B14D01DBFD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568" b="11963"/>
          <a:stretch/>
        </p:blipFill>
        <p:spPr bwMode="auto">
          <a:xfrm>
            <a:off x="6278626" y="3447448"/>
            <a:ext cx="2786063" cy="453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7" name="Group 13">
            <a:extLst>
              <a:ext uri="{FF2B5EF4-FFF2-40B4-BE49-F238E27FC236}">
                <a16:creationId xmlns:a16="http://schemas.microsoft.com/office/drawing/2014/main" id="{478A874B-19D7-2649-8BF9-A03DDCA5C2F2}"/>
              </a:ext>
            </a:extLst>
          </p:cNvPr>
          <p:cNvGrpSpPr>
            <a:grpSpLocks/>
          </p:cNvGrpSpPr>
          <p:nvPr/>
        </p:nvGrpSpPr>
        <p:grpSpPr bwMode="auto">
          <a:xfrm>
            <a:off x="2030675" y="4709510"/>
            <a:ext cx="2286000" cy="671513"/>
            <a:chOff x="618" y="1968"/>
            <a:chExt cx="1440" cy="423"/>
          </a:xfrm>
        </p:grpSpPr>
        <p:sp>
          <p:nvSpPr>
            <p:cNvPr id="19" name="Rectangle 12">
              <a:extLst>
                <a:ext uri="{FF2B5EF4-FFF2-40B4-BE49-F238E27FC236}">
                  <a16:creationId xmlns:a16="http://schemas.microsoft.com/office/drawing/2014/main" id="{6901C120-3678-C543-A815-0402D843609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18" y="1968"/>
              <a:ext cx="1440" cy="423"/>
            </a:xfrm>
            <a:prstGeom prst="rect">
              <a:avLst/>
            </a:prstGeom>
            <a:gradFill rotWithShape="0">
              <a:gsLst>
                <a:gs pos="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>
                <a:defRPr/>
              </a:pPr>
              <a:endParaRPr lang="cs-CZ">
                <a:ea typeface="+mn-ea"/>
              </a:endParaRPr>
            </a:p>
          </p:txBody>
        </p:sp>
        <p:pic>
          <p:nvPicPr>
            <p:cNvPr id="20" name="Picture 10">
              <a:extLst>
                <a:ext uri="{FF2B5EF4-FFF2-40B4-BE49-F238E27FC236}">
                  <a16:creationId xmlns:a16="http://schemas.microsoft.com/office/drawing/2014/main" id="{01A91D7E-C8D8-EA48-A051-ADD8F78B85BF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8093" b="19001"/>
            <a:stretch/>
          </p:blipFill>
          <p:spPr bwMode="auto">
            <a:xfrm>
              <a:off x="714" y="2037"/>
              <a:ext cx="1248" cy="2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18" name="Picture 14">
            <a:extLst>
              <a:ext uri="{FF2B5EF4-FFF2-40B4-BE49-F238E27FC236}">
                <a16:creationId xmlns:a16="http://schemas.microsoft.com/office/drawing/2014/main" id="{D0AAA36C-AE26-7349-9FC1-2ED48B1427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860" b="13123"/>
          <a:stretch>
            <a:fillRect/>
          </a:stretch>
        </p:blipFill>
        <p:spPr bwMode="auto">
          <a:xfrm>
            <a:off x="1689319" y="6010365"/>
            <a:ext cx="678180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089438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9513098-ABDD-1D4B-97CE-016A88E9CC96}"/>
              </a:ext>
            </a:extLst>
          </p:cNvPr>
          <p:cNvSpPr/>
          <p:nvPr/>
        </p:nvSpPr>
        <p:spPr>
          <a:xfrm>
            <a:off x="4018008" y="5696609"/>
            <a:ext cx="3256616" cy="930160"/>
          </a:xfrm>
          <a:prstGeom prst="rect">
            <a:avLst/>
          </a:prstGeom>
          <a:gradFill flip="none" rotWithShape="1">
            <a:gsLst>
              <a:gs pos="0">
                <a:schemeClr val="accent4">
                  <a:lumMod val="67000"/>
                </a:schemeClr>
              </a:gs>
              <a:gs pos="48000">
                <a:schemeClr val="accent4">
                  <a:lumMod val="97000"/>
                  <a:lumOff val="3000"/>
                </a:schemeClr>
              </a:gs>
              <a:gs pos="100000">
                <a:schemeClr val="accent4">
                  <a:lumMod val="60000"/>
                  <a:lumOff val="40000"/>
                </a:schemeClr>
              </a:gs>
            </a:gsLst>
            <a:lin ang="16200000" scaled="1"/>
            <a:tileRect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6308958C-C96E-2046-AEC2-647FA6C83F4E}"/>
              </a:ext>
            </a:extLst>
          </p:cNvPr>
          <p:cNvGrpSpPr/>
          <p:nvPr/>
        </p:nvGrpSpPr>
        <p:grpSpPr>
          <a:xfrm>
            <a:off x="382712" y="533887"/>
            <a:ext cx="8458200" cy="1091195"/>
            <a:chOff x="228600" y="5334000"/>
            <a:chExt cx="8458200" cy="1091195"/>
          </a:xfrm>
        </p:grpSpPr>
        <p:sp>
          <p:nvSpPr>
            <p:cNvPr id="3" name="Rectangle 7">
              <a:extLst>
                <a:ext uri="{FF2B5EF4-FFF2-40B4-BE49-F238E27FC236}">
                  <a16:creationId xmlns:a16="http://schemas.microsoft.com/office/drawing/2014/main" id="{088FF007-3045-554B-A26D-4CDE2B1E6DE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8600" y="5334000"/>
              <a:ext cx="8458200" cy="9159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9pPr>
            </a:lstStyle>
            <a:p>
              <a:pPr algn="just" eaLnBrk="1" hangingPunct="1"/>
              <a:r>
                <a:rPr lang="cs-CZ" altLang="cs-CZ" sz="1800" b="1" i="1" dirty="0" err="1">
                  <a:solidFill>
                    <a:srgbClr val="000000"/>
                  </a:solidFill>
                </a:rPr>
                <a:t>W</a:t>
              </a:r>
              <a:r>
                <a:rPr lang="cs-CZ" altLang="cs-CZ" sz="1800" b="1" i="1" baseline="-30000" dirty="0" err="1">
                  <a:solidFill>
                    <a:srgbClr val="000000"/>
                  </a:solidFill>
                </a:rPr>
                <a:t>rev</a:t>
              </a:r>
              <a:r>
                <a:rPr lang="cs-CZ" altLang="cs-CZ" sz="1800" dirty="0">
                  <a:solidFill>
                    <a:srgbClr val="000000"/>
                  </a:solidFill>
                </a:rPr>
                <a:t> </a:t>
              </a:r>
              <a:r>
                <a:rPr lang="cs-CZ" altLang="cs-CZ" sz="1800" i="1" dirty="0">
                  <a:solidFill>
                    <a:schemeClr val="accent2"/>
                  </a:solidFill>
                </a:rPr>
                <a:t>je celková práce, včetně práce neobjemové</a:t>
              </a:r>
              <a:r>
                <a:rPr lang="cs-CZ" altLang="cs-CZ" sz="1800" i="1" dirty="0">
                  <a:solidFill>
                    <a:srgbClr val="000000"/>
                  </a:solidFill>
                </a:rPr>
                <a:t>. </a:t>
              </a:r>
              <a:r>
                <a:rPr lang="cs-CZ" altLang="cs-CZ" sz="1800" dirty="0">
                  <a:solidFill>
                    <a:srgbClr val="000000"/>
                  </a:solidFill>
                </a:rPr>
                <a:t>Hodnota </a:t>
              </a:r>
              <a:r>
                <a:rPr lang="cs-CZ" altLang="cs-CZ" sz="1800" i="1" dirty="0" err="1">
                  <a:solidFill>
                    <a:srgbClr val="000000"/>
                  </a:solidFill>
                </a:rPr>
                <a:t>dQ</a:t>
              </a:r>
              <a:r>
                <a:rPr lang="cs-CZ" altLang="cs-CZ" sz="1800" i="1" baseline="-30000" dirty="0" err="1">
                  <a:solidFill>
                    <a:srgbClr val="000000"/>
                  </a:solidFill>
                </a:rPr>
                <a:t>rev</a:t>
              </a:r>
              <a:r>
                <a:rPr lang="cs-CZ" altLang="cs-CZ" sz="1800" dirty="0">
                  <a:solidFill>
                    <a:srgbClr val="000000"/>
                  </a:solidFill>
                </a:rPr>
                <a:t> je určena součinem teploty a diferenciálu entropie. Tento člen </a:t>
              </a:r>
              <a:r>
                <a:rPr lang="cs-CZ" altLang="cs-CZ" sz="1800" i="1" dirty="0" err="1">
                  <a:solidFill>
                    <a:srgbClr val="000000"/>
                  </a:solidFill>
                </a:rPr>
                <a:t>TdS</a:t>
              </a:r>
              <a:r>
                <a:rPr lang="cs-CZ" altLang="cs-CZ" sz="1800" i="1" dirty="0">
                  <a:solidFill>
                    <a:srgbClr val="000000"/>
                  </a:solidFill>
                </a:rPr>
                <a:t> </a:t>
              </a:r>
              <a:r>
                <a:rPr lang="cs-CZ" altLang="cs-CZ" sz="1800" dirty="0">
                  <a:solidFill>
                    <a:srgbClr val="000000"/>
                  </a:solidFill>
                </a:rPr>
                <a:t>můžeme při </a:t>
              </a:r>
              <a:r>
                <a:rPr lang="cs-CZ" altLang="cs-CZ" sz="1800" i="1" u="sng" dirty="0">
                  <a:solidFill>
                    <a:srgbClr val="000000"/>
                  </a:solidFill>
                </a:rPr>
                <a:t>izotermickém</a:t>
              </a:r>
              <a:r>
                <a:rPr lang="cs-CZ" altLang="cs-CZ" sz="1800" dirty="0">
                  <a:solidFill>
                    <a:srgbClr val="000000"/>
                  </a:solidFill>
                </a:rPr>
                <a:t> ději nahradit členem </a:t>
              </a:r>
              <a:r>
                <a:rPr lang="cs-CZ" altLang="cs-CZ" sz="1800" i="1" dirty="0">
                  <a:solidFill>
                    <a:srgbClr val="000000"/>
                  </a:solidFill>
                </a:rPr>
                <a:t>d(TS) </a:t>
              </a:r>
              <a:r>
                <a:rPr lang="cs-CZ" altLang="cs-CZ" sz="1800" dirty="0">
                  <a:solidFill>
                    <a:srgbClr val="000000"/>
                  </a:solidFill>
                </a:rPr>
                <a:t>a dostaneme:</a:t>
              </a:r>
              <a:endParaRPr lang="en-US" altLang="cs-CZ" sz="1800" dirty="0"/>
            </a:p>
          </p:txBody>
        </p:sp>
        <p:pic>
          <p:nvPicPr>
            <p:cNvPr id="4" name="Picture 6">
              <a:extLst>
                <a:ext uri="{FF2B5EF4-FFF2-40B4-BE49-F238E27FC236}">
                  <a16:creationId xmlns:a16="http://schemas.microsoft.com/office/drawing/2014/main" id="{08344C9D-2220-314F-9A43-90AC05E6F52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49540" y="5939420"/>
              <a:ext cx="2647950" cy="4857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7" name="Rectangle 6">
            <a:extLst>
              <a:ext uri="{FF2B5EF4-FFF2-40B4-BE49-F238E27FC236}">
                <a16:creationId xmlns:a16="http://schemas.microsoft.com/office/drawing/2014/main" id="{5A639DAB-1E37-8442-B701-440723E899F1}"/>
              </a:ext>
            </a:extLst>
          </p:cNvPr>
          <p:cNvSpPr/>
          <p:nvPr/>
        </p:nvSpPr>
        <p:spPr>
          <a:xfrm>
            <a:off x="281112" y="1781770"/>
            <a:ext cx="9072081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cs-CZ" altLang="cs-CZ" b="1" dirty="0">
                <a:solidFill>
                  <a:srgbClr val="000000"/>
                </a:solidFill>
              </a:rPr>
              <a:t>A můžeme definovat tzv. </a:t>
            </a:r>
            <a:r>
              <a:rPr lang="cs-CZ" altLang="cs-CZ" b="1" dirty="0" err="1">
                <a:solidFill>
                  <a:srgbClr val="000000"/>
                </a:solidFill>
              </a:rPr>
              <a:t>Helmholtzovu</a:t>
            </a:r>
            <a:r>
              <a:rPr lang="cs-CZ" altLang="cs-CZ" b="1" dirty="0">
                <a:solidFill>
                  <a:srgbClr val="000000"/>
                </a:solidFill>
              </a:rPr>
              <a:t> energii:</a:t>
            </a:r>
          </a:p>
          <a:p>
            <a:pPr algn="just"/>
            <a:endParaRPr lang="cs-CZ" altLang="cs-CZ" b="1" dirty="0">
              <a:solidFill>
                <a:srgbClr val="000000"/>
              </a:solidFill>
            </a:endParaRPr>
          </a:p>
          <a:p>
            <a:pPr algn="just"/>
            <a:r>
              <a:rPr lang="cs-CZ" altLang="cs-CZ" b="1" i="1" dirty="0">
                <a:solidFill>
                  <a:srgbClr val="FF0000"/>
                </a:solidFill>
              </a:rPr>
              <a:t>Její úbytek</a:t>
            </a:r>
            <a:r>
              <a:rPr lang="cs-CZ" altLang="cs-CZ" dirty="0">
                <a:solidFill>
                  <a:srgbClr val="000000"/>
                </a:solidFill>
              </a:rPr>
              <a:t> je při </a:t>
            </a:r>
            <a:r>
              <a:rPr lang="cs-CZ" altLang="cs-CZ" b="1" i="1" dirty="0">
                <a:solidFill>
                  <a:srgbClr val="FF0000"/>
                </a:solidFill>
              </a:rPr>
              <a:t>izotermickém reverzibilním</a:t>
            </a:r>
            <a:r>
              <a:rPr lang="cs-CZ" altLang="cs-CZ" dirty="0">
                <a:solidFill>
                  <a:srgbClr val="000000"/>
                </a:solidFill>
              </a:rPr>
              <a:t> ději roven práci, kterou systém odevzdá do okolí. </a:t>
            </a:r>
          </a:p>
        </p:txBody>
      </p:sp>
      <p:pic>
        <p:nvPicPr>
          <p:cNvPr id="5" name="Picture 7">
            <a:extLst>
              <a:ext uri="{FF2B5EF4-FFF2-40B4-BE49-F238E27FC236}">
                <a16:creationId xmlns:a16="http://schemas.microsoft.com/office/drawing/2014/main" id="{0334C87D-059B-B54F-B6A4-86942B6081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425" r="11765" b="8086"/>
          <a:stretch>
            <a:fillRect/>
          </a:stretch>
        </p:blipFill>
        <p:spPr bwMode="auto">
          <a:xfrm>
            <a:off x="3139346" y="45899"/>
            <a:ext cx="1288281" cy="6016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2">
            <a:extLst>
              <a:ext uri="{FF2B5EF4-FFF2-40B4-BE49-F238E27FC236}">
                <a16:creationId xmlns:a16="http://schemas.microsoft.com/office/drawing/2014/main" id="{06A7FD98-17A7-184A-A5A8-CC65984135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5434" y="1780745"/>
            <a:ext cx="1828800" cy="452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7" name="Group 16">
            <a:extLst>
              <a:ext uri="{FF2B5EF4-FFF2-40B4-BE49-F238E27FC236}">
                <a16:creationId xmlns:a16="http://schemas.microsoft.com/office/drawing/2014/main" id="{3F613DC7-6740-5B40-9A9F-034F57D85E25}"/>
              </a:ext>
            </a:extLst>
          </p:cNvPr>
          <p:cNvGrpSpPr/>
          <p:nvPr/>
        </p:nvGrpSpPr>
        <p:grpSpPr>
          <a:xfrm>
            <a:off x="149026" y="2781963"/>
            <a:ext cx="8409933" cy="1471511"/>
            <a:chOff x="149026" y="2781963"/>
            <a:chExt cx="8409933" cy="1471511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53E8C607-60F5-5C41-9547-A4EE7FED3E83}"/>
                </a:ext>
              </a:extLst>
            </p:cNvPr>
            <p:cNvSpPr/>
            <p:nvPr/>
          </p:nvSpPr>
          <p:spPr>
            <a:xfrm>
              <a:off x="149026" y="2781963"/>
              <a:ext cx="8409933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cs-CZ" altLang="cs-CZ" dirty="0">
                  <a:solidFill>
                    <a:srgbClr val="000000"/>
                  </a:solidFill>
                </a:rPr>
                <a:t>A dále definujme ještě další  </a:t>
              </a:r>
              <a:r>
                <a:rPr lang="cs-CZ" altLang="cs-CZ" b="1" dirty="0">
                  <a:solidFill>
                    <a:srgbClr val="000000"/>
                  </a:solidFill>
                </a:rPr>
                <a:t>stavovou funkci </a:t>
              </a:r>
              <a:r>
                <a:rPr lang="cs-CZ" altLang="cs-CZ" b="1" i="1" dirty="0">
                  <a:solidFill>
                    <a:srgbClr val="000000"/>
                  </a:solidFill>
                </a:rPr>
                <a:t>G, </a:t>
              </a:r>
              <a:r>
                <a:rPr lang="cs-CZ" altLang="cs-CZ" b="1" dirty="0" err="1">
                  <a:solidFill>
                    <a:srgbClr val="000000"/>
                  </a:solidFill>
                </a:rPr>
                <a:t>Gibbsovu</a:t>
              </a:r>
              <a:r>
                <a:rPr lang="cs-CZ" altLang="cs-CZ" b="1" dirty="0">
                  <a:solidFill>
                    <a:srgbClr val="000000"/>
                  </a:solidFill>
                </a:rPr>
                <a:t> energii </a:t>
              </a:r>
              <a:r>
                <a:rPr lang="cs-CZ" altLang="cs-CZ" dirty="0">
                  <a:solidFill>
                    <a:srgbClr val="000000"/>
                  </a:solidFill>
                </a:rPr>
                <a:t>rovnicí:</a:t>
              </a:r>
              <a:endParaRPr lang="en-US" altLang="cs-CZ" dirty="0"/>
            </a:p>
          </p:txBody>
        </p:sp>
        <p:grpSp>
          <p:nvGrpSpPr>
            <p:cNvPr id="9" name="Group 14">
              <a:extLst>
                <a:ext uri="{FF2B5EF4-FFF2-40B4-BE49-F238E27FC236}">
                  <a16:creationId xmlns:a16="http://schemas.microsoft.com/office/drawing/2014/main" id="{8F3E7E4E-CAE2-D040-8891-C176FEB9FEB4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735486" y="3081554"/>
              <a:ext cx="6096000" cy="625475"/>
              <a:chOff x="624" y="3312"/>
              <a:chExt cx="3840" cy="394"/>
            </a:xfrm>
          </p:grpSpPr>
          <p:sp>
            <p:nvSpPr>
              <p:cNvPr id="10" name="Rectangle 13">
                <a:extLst>
                  <a:ext uri="{FF2B5EF4-FFF2-40B4-BE49-F238E27FC236}">
                    <a16:creationId xmlns:a16="http://schemas.microsoft.com/office/drawing/2014/main" id="{FB7B7624-6FAC-7D46-8D66-F7A24A53B10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24" y="3312"/>
                <a:ext cx="3840" cy="394"/>
              </a:xfrm>
              <a:prstGeom prst="rect">
                <a:avLst/>
              </a:prstGeom>
              <a:gradFill rotWithShape="0">
                <a:gsLst>
                  <a:gs pos="0">
                    <a:srgbClr val="CC66FF"/>
                  </a:gs>
                  <a:gs pos="100000">
                    <a:srgbClr val="5E2F76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9pPr>
              </a:lstStyle>
              <a:p>
                <a:pPr eaLnBrk="1" hangingPunct="1"/>
                <a:endParaRPr lang="cs-CZ" altLang="cs-CZ"/>
              </a:p>
            </p:txBody>
          </p:sp>
          <p:pic>
            <p:nvPicPr>
              <p:cNvPr id="11" name="Picture 10">
                <a:hlinkClick r:id="" action="ppaction://noaction"/>
                <a:extLst>
                  <a:ext uri="{FF2B5EF4-FFF2-40B4-BE49-F238E27FC236}">
                    <a16:creationId xmlns:a16="http://schemas.microsoft.com/office/drawing/2014/main" id="{AB6D8D13-16DE-8742-BF54-486712892EE3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20647" b="21479"/>
              <a:stretch/>
            </p:blipFill>
            <p:spPr bwMode="auto">
              <a:xfrm>
                <a:off x="816" y="3385"/>
                <a:ext cx="3456" cy="23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pic>
          <p:nvPicPr>
            <p:cNvPr id="12" name="Picture 15">
              <a:extLst>
                <a:ext uri="{FF2B5EF4-FFF2-40B4-BE49-F238E27FC236}">
                  <a16:creationId xmlns:a16="http://schemas.microsoft.com/office/drawing/2014/main" id="{DA959A35-1862-F945-88CE-27F30022549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84431" y="3747061"/>
              <a:ext cx="4267200" cy="5064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3" name="Rectangle 12">
            <a:extLst>
              <a:ext uri="{FF2B5EF4-FFF2-40B4-BE49-F238E27FC236}">
                <a16:creationId xmlns:a16="http://schemas.microsoft.com/office/drawing/2014/main" id="{A1F80B22-8B26-C447-AF5E-95DA2F324EBD}"/>
              </a:ext>
            </a:extLst>
          </p:cNvPr>
          <p:cNvSpPr/>
          <p:nvPr/>
        </p:nvSpPr>
        <p:spPr>
          <a:xfrm>
            <a:off x="149026" y="4253474"/>
            <a:ext cx="9076042" cy="19082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altLang="cs-CZ" b="1" i="1" dirty="0">
                <a:solidFill>
                  <a:srgbClr val="FF0000"/>
                </a:solidFill>
              </a:rPr>
              <a:t>Ta reprezentuje úbytek </a:t>
            </a:r>
            <a:r>
              <a:rPr lang="cs-CZ" altLang="cs-CZ" b="1" i="1" dirty="0" err="1">
                <a:solidFill>
                  <a:srgbClr val="FF0000"/>
                </a:solidFill>
              </a:rPr>
              <a:t>Gibbsovy</a:t>
            </a:r>
            <a:r>
              <a:rPr lang="cs-CZ" altLang="cs-CZ" b="1" i="1" dirty="0">
                <a:solidFill>
                  <a:srgbClr val="FF0000"/>
                </a:solidFill>
              </a:rPr>
              <a:t> energie systému při izotermicko-izobarickém ději jako maximální práci, kterou systém může odevzdat do okolí.</a:t>
            </a:r>
          </a:p>
          <a:p>
            <a:endParaRPr lang="cs-CZ" altLang="cs-CZ" sz="1000" b="1" i="1" dirty="0">
              <a:solidFill>
                <a:srgbClr val="FF0000"/>
              </a:solidFill>
            </a:endParaRPr>
          </a:p>
          <a:p>
            <a:r>
              <a:rPr lang="en-US" altLang="cs-CZ" b="1" i="1" dirty="0">
                <a:solidFill>
                  <a:srgbClr val="FF0000"/>
                </a:solidFill>
              </a:rPr>
              <a:t>A </a:t>
            </a:r>
            <a:r>
              <a:rPr lang="en-US" altLang="cs-CZ" b="1" i="1" dirty="0" err="1">
                <a:solidFill>
                  <a:srgbClr val="FF0000"/>
                </a:solidFill>
              </a:rPr>
              <a:t>nyní</a:t>
            </a:r>
            <a:r>
              <a:rPr lang="en-US" altLang="cs-CZ" b="1" i="1" dirty="0">
                <a:solidFill>
                  <a:srgbClr val="FF0000"/>
                </a:solidFill>
              </a:rPr>
              <a:t> </a:t>
            </a:r>
            <a:r>
              <a:rPr lang="en-US" altLang="cs-CZ" b="1" i="1" dirty="0" err="1">
                <a:solidFill>
                  <a:srgbClr val="FF0000"/>
                </a:solidFill>
              </a:rPr>
              <a:t>analogicky</a:t>
            </a:r>
            <a:r>
              <a:rPr lang="en-US" altLang="cs-CZ" b="1" i="1" dirty="0">
                <a:solidFill>
                  <a:srgbClr val="FF0000"/>
                </a:solidFill>
              </a:rPr>
              <a:t> k </a:t>
            </a:r>
            <a:r>
              <a:rPr lang="en-US" altLang="cs-CZ" b="1" i="1" dirty="0" err="1">
                <a:solidFill>
                  <a:srgbClr val="FF0000"/>
                </a:solidFill>
              </a:rPr>
              <a:t>předchozím</a:t>
            </a:r>
            <a:r>
              <a:rPr lang="en-US" altLang="cs-CZ" b="1" i="1" dirty="0">
                <a:solidFill>
                  <a:srgbClr val="FF0000"/>
                </a:solidFill>
              </a:rPr>
              <a:t> </a:t>
            </a:r>
            <a:r>
              <a:rPr lang="en-US" altLang="cs-CZ" b="1" i="1" dirty="0" err="1">
                <a:solidFill>
                  <a:srgbClr val="FF0000"/>
                </a:solidFill>
              </a:rPr>
              <a:t>potenciálům</a:t>
            </a:r>
            <a:r>
              <a:rPr lang="en-US" altLang="cs-CZ" b="1" i="1" dirty="0">
                <a:solidFill>
                  <a:srgbClr val="FF0000"/>
                </a:solidFill>
              </a:rPr>
              <a:t> </a:t>
            </a:r>
            <a:r>
              <a:rPr lang="en-US" altLang="cs-CZ" b="1" i="1" dirty="0" err="1">
                <a:solidFill>
                  <a:srgbClr val="FF0000"/>
                </a:solidFill>
              </a:rPr>
              <a:t>zavádím</a:t>
            </a:r>
            <a:r>
              <a:rPr lang="en-US" altLang="cs-CZ" b="1" i="1" dirty="0">
                <a:solidFill>
                  <a:srgbClr val="FF0000"/>
                </a:solidFill>
              </a:rPr>
              <a:t> Gibbs-</a:t>
            </a:r>
            <a:r>
              <a:rPr lang="en-US" altLang="cs-CZ" b="1" i="1" dirty="0" err="1">
                <a:solidFill>
                  <a:srgbClr val="FF0000"/>
                </a:solidFill>
              </a:rPr>
              <a:t>Albertyho</a:t>
            </a:r>
            <a:r>
              <a:rPr lang="en-US" altLang="cs-CZ" b="1" i="1" dirty="0">
                <a:solidFill>
                  <a:srgbClr val="FF0000"/>
                </a:solidFill>
              </a:rPr>
              <a:t> </a:t>
            </a:r>
            <a:r>
              <a:rPr lang="en-US" altLang="cs-CZ" b="1" i="1" dirty="0" err="1">
                <a:solidFill>
                  <a:srgbClr val="FF0000"/>
                </a:solidFill>
              </a:rPr>
              <a:t>volnou</a:t>
            </a:r>
            <a:r>
              <a:rPr lang="en-US" altLang="cs-CZ" b="1" i="1" dirty="0">
                <a:solidFill>
                  <a:srgbClr val="FF0000"/>
                </a:solidFill>
              </a:rPr>
              <a:t> </a:t>
            </a:r>
            <a:r>
              <a:rPr lang="en-US" altLang="cs-CZ" b="1" i="1" dirty="0" err="1">
                <a:solidFill>
                  <a:srgbClr val="FF0000"/>
                </a:solidFill>
              </a:rPr>
              <a:t>energii</a:t>
            </a:r>
            <a:r>
              <a:rPr lang="en-US" altLang="cs-CZ" b="1" i="1" dirty="0">
                <a:solidFill>
                  <a:srgbClr val="FF0000"/>
                </a:solidFill>
              </a:rPr>
              <a:t> </a:t>
            </a:r>
            <a:r>
              <a:rPr lang="en-US" altLang="cs-CZ" i="1" dirty="0"/>
              <a:t>pro </a:t>
            </a:r>
            <a:r>
              <a:rPr lang="en-US" altLang="cs-CZ" i="1" dirty="0" err="1"/>
              <a:t>případ</a:t>
            </a:r>
            <a:r>
              <a:rPr lang="en-US" altLang="cs-CZ" i="1" dirty="0"/>
              <a:t> </a:t>
            </a:r>
            <a:r>
              <a:rPr lang="en-US" altLang="cs-CZ" i="1" dirty="0" err="1"/>
              <a:t>chemických</a:t>
            </a:r>
            <a:r>
              <a:rPr lang="en-US" altLang="cs-CZ" i="1" dirty="0"/>
              <a:t> </a:t>
            </a:r>
            <a:r>
              <a:rPr lang="en-US" altLang="cs-CZ" i="1" dirty="0" err="1"/>
              <a:t>reakcí</a:t>
            </a:r>
            <a:r>
              <a:rPr lang="en-US" altLang="cs-CZ" i="1" dirty="0"/>
              <a:t> </a:t>
            </a:r>
            <a:r>
              <a:rPr lang="en-US" altLang="cs-CZ" i="1" dirty="0" err="1"/>
              <a:t>probíhajících</a:t>
            </a:r>
            <a:r>
              <a:rPr lang="en-US" altLang="cs-CZ" i="1" dirty="0"/>
              <a:t> </a:t>
            </a:r>
            <a:r>
              <a:rPr lang="en-US" altLang="cs-CZ" i="1" dirty="0" err="1"/>
              <a:t>při</a:t>
            </a:r>
            <a:r>
              <a:rPr lang="en-US" altLang="cs-CZ" i="1" dirty="0"/>
              <a:t> </a:t>
            </a:r>
            <a:r>
              <a:rPr lang="en-US" altLang="cs-CZ" i="1" dirty="0" err="1"/>
              <a:t>konstantním</a:t>
            </a:r>
            <a:r>
              <a:rPr lang="en-US" altLang="cs-CZ" i="1" dirty="0"/>
              <a:t> pH (</a:t>
            </a:r>
            <a:r>
              <a:rPr lang="en-US" altLang="cs-CZ" i="1" dirty="0" err="1"/>
              <a:t>chemickém</a:t>
            </a:r>
            <a:r>
              <a:rPr lang="en-US" altLang="cs-CZ" i="1" dirty="0"/>
              <a:t> </a:t>
            </a:r>
            <a:r>
              <a:rPr lang="en-US" altLang="cs-CZ" i="1" dirty="0" err="1"/>
              <a:t>potenciálu</a:t>
            </a:r>
            <a:r>
              <a:rPr lang="en-US" altLang="cs-CZ" i="1" dirty="0"/>
              <a:t> </a:t>
            </a:r>
            <a:r>
              <a:rPr lang="en-US" altLang="cs-CZ" i="1" dirty="0" err="1"/>
              <a:t>vodiku</a:t>
            </a:r>
            <a:r>
              <a:rPr lang="en-US" altLang="cs-CZ" i="1" dirty="0"/>
              <a:t>) !!! </a:t>
            </a:r>
            <a:r>
              <a:rPr lang="en-US" altLang="cs-CZ" i="1" dirty="0" err="1"/>
              <a:t>Pufrované</a:t>
            </a:r>
            <a:r>
              <a:rPr lang="en-US" altLang="cs-CZ" i="1" dirty="0"/>
              <a:t> </a:t>
            </a:r>
            <a:r>
              <a:rPr lang="en-US" altLang="cs-CZ" i="1" dirty="0" err="1"/>
              <a:t>reakce</a:t>
            </a:r>
            <a:r>
              <a:rPr lang="en-US" altLang="cs-CZ" i="1" dirty="0"/>
              <a:t> – </a:t>
            </a:r>
            <a:r>
              <a:rPr lang="en-US" altLang="cs-CZ" i="1" dirty="0" err="1"/>
              <a:t>např</a:t>
            </a:r>
            <a:r>
              <a:rPr lang="en-US" altLang="cs-CZ" i="1" dirty="0"/>
              <a:t> v </a:t>
            </a:r>
            <a:r>
              <a:rPr lang="en-US" altLang="cs-CZ" i="1" dirty="0" err="1"/>
              <a:t>buňkách</a:t>
            </a:r>
            <a:r>
              <a:rPr lang="en-US" altLang="cs-CZ" i="1" dirty="0"/>
              <a:t>:</a:t>
            </a:r>
            <a:br>
              <a:rPr lang="en-US" altLang="cs-CZ" i="1" dirty="0"/>
            </a:br>
            <a:r>
              <a:rPr lang="en-US" altLang="cs-CZ" i="1" dirty="0" err="1"/>
              <a:t>čili</a:t>
            </a:r>
            <a:r>
              <a:rPr lang="en-US" altLang="cs-CZ" i="1" dirty="0"/>
              <a:t> </a:t>
            </a:r>
            <a:r>
              <a:rPr lang="en-US" altLang="cs-CZ" i="1" dirty="0" err="1"/>
              <a:t>člen</a:t>
            </a:r>
            <a:r>
              <a:rPr lang="en-US" altLang="cs-CZ" i="1" dirty="0"/>
              <a:t>  </a:t>
            </a:r>
            <a:r>
              <a:rPr lang="en-US" altLang="cs-CZ" i="1" dirty="0" err="1">
                <a:latin typeface="Symbol" pitchFamily="2" charset="2"/>
              </a:rPr>
              <a:t>m.</a:t>
            </a:r>
            <a:r>
              <a:rPr lang="en-US" altLang="cs-CZ" i="1" dirty="0" err="1"/>
              <a:t>dn</a:t>
            </a:r>
            <a:r>
              <a:rPr lang="en-US" altLang="cs-CZ" i="1" dirty="0"/>
              <a:t> -&gt; d(</a:t>
            </a:r>
            <a:r>
              <a:rPr lang="en-US" altLang="cs-CZ" i="1" dirty="0" err="1">
                <a:latin typeface="Symbol" pitchFamily="2" charset="2"/>
              </a:rPr>
              <a:t>m.</a:t>
            </a:r>
            <a:r>
              <a:rPr lang="en-US" altLang="cs-CZ" i="1" dirty="0" err="1"/>
              <a:t>n</a:t>
            </a:r>
            <a:r>
              <a:rPr lang="en-US" altLang="cs-CZ" i="1" dirty="0"/>
              <a:t>) </a:t>
            </a:r>
            <a:endParaRPr lang="cs-CZ" altLang="cs-CZ" i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EE80D736-9935-CE4D-A902-B2FF5F7A842E}"/>
                  </a:ext>
                </a:extLst>
              </p:cNvPr>
              <p:cNvSpPr txBox="1"/>
              <p:nvPr/>
            </p:nvSpPr>
            <p:spPr>
              <a:xfrm>
                <a:off x="4202331" y="5780174"/>
                <a:ext cx="2887970" cy="763029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 panose="02040503050406030204" pitchFamily="18" charset="0"/>
                        </a:rPr>
                        <m:t>𝒅</m:t>
                      </m:r>
                      <m:d>
                        <m:dPr>
                          <m:ctrlPr>
                            <a:rPr lang="en-US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1" i="1" smtClean="0">
                              <a:latin typeface="Cambria Math" panose="02040503050406030204" pitchFamily="18" charset="0"/>
                            </a:rPr>
                            <m:t>𝑮𝑨</m:t>
                          </m:r>
                        </m:e>
                      </m:d>
                      <m:r>
                        <a:rPr lang="en-US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b="1" i="1" smtClean="0">
                          <a:latin typeface="Cambria Math" panose="02040503050406030204" pitchFamily="18" charset="0"/>
                        </a:rPr>
                        <m:t>𝒅𝑮</m:t>
                      </m:r>
                      <m:r>
                        <a:rPr lang="en-US" b="1" i="1" smtClean="0">
                          <a:latin typeface="Cambria Math" panose="02040503050406030204" pitchFamily="18" charset="0"/>
                        </a:rPr>
                        <m:t>+ </m:t>
                      </m:r>
                      <m:nary>
                        <m:naryPr>
                          <m:chr m:val="∑"/>
                          <m:subHide m:val="on"/>
                          <m:supHide m:val="on"/>
                          <m:ctrlPr>
                            <a:rPr lang="en-US" b="1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r>
                            <a:rPr lang="en-US" b="1" i="1" smtClean="0">
                              <a:latin typeface="Cambria Math" panose="02040503050406030204" pitchFamily="18" charset="0"/>
                            </a:rPr>
                            <m:t>𝒅</m:t>
                          </m:r>
                          <m:r>
                            <a:rPr lang="en-US" b="1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𝝁</m:t>
                          </m:r>
                          <m:r>
                            <a:rPr lang="en-US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.</m:t>
                          </m:r>
                          <m:r>
                            <a:rPr lang="en-US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𝒏</m:t>
                          </m:r>
                          <m:r>
                            <a:rPr lang="en-US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)</m:t>
                          </m:r>
                        </m:e>
                      </m:nary>
                    </m:oMath>
                  </m:oMathPara>
                </a14:m>
                <a:endParaRPr lang="cs-CZ" b="1" dirty="0"/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EE80D736-9935-CE4D-A902-B2FF5F7A842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02331" y="5780174"/>
                <a:ext cx="2887970" cy="763029"/>
              </a:xfrm>
              <a:prstGeom prst="rect">
                <a:avLst/>
              </a:prstGeom>
              <a:blipFill>
                <a:blip r:embed="rId7"/>
                <a:stretch>
                  <a:fillRect t="-122951" b="-170492"/>
                </a:stretch>
              </a:blipFill>
            </p:spPr>
            <p:txBody>
              <a:bodyPr/>
              <a:lstStyle/>
              <a:p>
                <a:r>
                  <a:rPr lang="en-C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TextBox 15">
            <a:extLst>
              <a:ext uri="{FF2B5EF4-FFF2-40B4-BE49-F238E27FC236}">
                <a16:creationId xmlns:a16="http://schemas.microsoft.com/office/drawing/2014/main" id="{CDF46497-30BC-A249-B271-42DAE1FBDE6C}"/>
              </a:ext>
            </a:extLst>
          </p:cNvPr>
          <p:cNvSpPr txBox="1"/>
          <p:nvPr/>
        </p:nvSpPr>
        <p:spPr>
          <a:xfrm>
            <a:off x="744929" y="156007"/>
            <a:ext cx="23587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Z druhé věty tdn plyne:</a:t>
            </a:r>
          </a:p>
        </p:txBody>
      </p:sp>
    </p:spTree>
    <p:extLst>
      <p:ext uri="{BB962C8B-B14F-4D97-AF65-F5344CB8AC3E}">
        <p14:creationId xmlns:p14="http://schemas.microsoft.com/office/powerpoint/2010/main" val="19951997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Rectangle 4">
            <a:extLst>
              <a:ext uri="{FF2B5EF4-FFF2-40B4-BE49-F238E27FC236}">
                <a16:creationId xmlns:a16="http://schemas.microsoft.com/office/drawing/2014/main" id="{268695FD-3FD5-3146-999E-D71AE8DD29B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endParaRPr lang="en-CZ" altLang="en-CZ" sz="1800">
              <a:latin typeface="Calibri" panose="020F0502020204030204" pitchFamily="34" charset="0"/>
            </a:endParaRPr>
          </a:p>
        </p:txBody>
      </p:sp>
      <p:sp>
        <p:nvSpPr>
          <p:cNvPr id="29704" name="TextBox 2">
            <a:extLst>
              <a:ext uri="{FF2B5EF4-FFF2-40B4-BE49-F238E27FC236}">
                <a16:creationId xmlns:a16="http://schemas.microsoft.com/office/drawing/2014/main" id="{A49957CF-66E2-6A4F-88CF-4C6C3F6CFA8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9425" y="428625"/>
            <a:ext cx="8858250" cy="3524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n-US" altLang="en-CZ" sz="1800" dirty="0">
                <a:latin typeface="Calibri" panose="020F0502020204030204" pitchFamily="34" charset="0"/>
              </a:rPr>
              <a:t>	</a:t>
            </a:r>
            <a:r>
              <a:rPr lang="en-US" altLang="en-CZ" sz="1800" dirty="0">
                <a:latin typeface="Times New Roman" panose="02020603050405020304" pitchFamily="18" charset="0"/>
              </a:rPr>
              <a:t>An example: </a:t>
            </a:r>
          </a:p>
          <a:p>
            <a:pPr eaLnBrk="1" hangingPunct="1"/>
            <a:endParaRPr lang="en-US" altLang="en-CZ" sz="1800" dirty="0">
              <a:latin typeface="Times New Roman" panose="02020603050405020304" pitchFamily="18" charset="0"/>
            </a:endParaRPr>
          </a:p>
          <a:p>
            <a:pPr eaLnBrk="1" hangingPunct="1"/>
            <a:endParaRPr lang="en-US" altLang="en-CZ" sz="1800" dirty="0">
              <a:latin typeface="Times New Roman" panose="02020603050405020304" pitchFamily="18" charset="0"/>
            </a:endParaRPr>
          </a:p>
          <a:p>
            <a:pPr eaLnBrk="1" hangingPunct="1"/>
            <a:endParaRPr lang="en-US" altLang="en-CZ" sz="1800" dirty="0">
              <a:latin typeface="Times New Roman" panose="02020603050405020304" pitchFamily="18" charset="0"/>
            </a:endParaRPr>
          </a:p>
          <a:p>
            <a:pPr eaLnBrk="1" hangingPunct="1"/>
            <a:r>
              <a:rPr lang="en-US" altLang="en-CZ" sz="1800" dirty="0">
                <a:latin typeface="Times New Roman" panose="02020603050405020304" pitchFamily="18" charset="0"/>
              </a:rPr>
              <a:t> 	comprises:</a:t>
            </a:r>
          </a:p>
          <a:p>
            <a:pPr eaLnBrk="1" hangingPunct="1"/>
            <a:r>
              <a:rPr lang="en-US" altLang="en-CZ" sz="1800" dirty="0">
                <a:latin typeface="Times New Roman" panose="02020603050405020304" pitchFamily="18" charset="0"/>
              </a:rPr>
              <a:t> </a:t>
            </a:r>
          </a:p>
          <a:p>
            <a:pPr eaLnBrk="1" hangingPunct="1">
              <a:spcBef>
                <a:spcPts val="600"/>
              </a:spcBef>
              <a:buFont typeface="Wingdings" pitchFamily="2" charset="2"/>
              <a:buChar char="v"/>
            </a:pPr>
            <a:r>
              <a:rPr lang="en-US" altLang="en-CZ" sz="1800" dirty="0">
                <a:latin typeface="Times New Roman" panose="02020603050405020304" pitchFamily="18" charset="0"/>
              </a:rPr>
              <a:t> two forms of the Pt-complex - cis-[Pt(NH</a:t>
            </a:r>
            <a:r>
              <a:rPr lang="en-US" altLang="en-CZ" sz="1800" baseline="-25000" dirty="0">
                <a:latin typeface="Times New Roman" panose="02020603050405020304" pitchFamily="18" charset="0"/>
              </a:rPr>
              <a:t>3</a:t>
            </a:r>
            <a:r>
              <a:rPr lang="en-US" altLang="en-CZ" sz="1800" dirty="0">
                <a:latin typeface="Times New Roman" panose="02020603050405020304" pitchFamily="18" charset="0"/>
              </a:rPr>
              <a:t>)</a:t>
            </a:r>
            <a:r>
              <a:rPr lang="en-US" altLang="en-CZ" sz="1800" baseline="-25000" dirty="0">
                <a:latin typeface="Times New Roman" panose="02020603050405020304" pitchFamily="18" charset="0"/>
              </a:rPr>
              <a:t>2</a:t>
            </a:r>
            <a:r>
              <a:rPr lang="en-US" altLang="en-CZ" sz="1800" dirty="0">
                <a:latin typeface="Times New Roman" panose="02020603050405020304" pitchFamily="18" charset="0"/>
              </a:rPr>
              <a:t>Cl(H</a:t>
            </a:r>
            <a:r>
              <a:rPr lang="en-US" altLang="en-CZ" sz="1800" baseline="-25000" dirty="0">
                <a:latin typeface="Times New Roman" panose="02020603050405020304" pitchFamily="18" charset="0"/>
              </a:rPr>
              <a:t>2</a:t>
            </a:r>
            <a:r>
              <a:rPr lang="en-US" altLang="en-CZ" sz="1800" dirty="0">
                <a:latin typeface="Times New Roman" panose="02020603050405020304" pitchFamily="18" charset="0"/>
              </a:rPr>
              <a:t>O)]</a:t>
            </a:r>
            <a:r>
              <a:rPr lang="en-US" altLang="en-CZ" sz="1800" baseline="30000" dirty="0">
                <a:latin typeface="Times New Roman" panose="02020603050405020304" pitchFamily="18" charset="0"/>
              </a:rPr>
              <a:t>+ </a:t>
            </a:r>
            <a:r>
              <a:rPr lang="en-US" altLang="en-CZ" sz="1800" dirty="0">
                <a:latin typeface="Times New Roman" panose="02020603050405020304" pitchFamily="18" charset="0"/>
              </a:rPr>
              <a:t> and cis-[Pt(NH</a:t>
            </a:r>
            <a:r>
              <a:rPr lang="en-US" altLang="en-CZ" sz="1800" baseline="-25000" dirty="0">
                <a:latin typeface="Times New Roman" panose="02020603050405020304" pitchFamily="18" charset="0"/>
              </a:rPr>
              <a:t>3</a:t>
            </a:r>
            <a:r>
              <a:rPr lang="en-US" altLang="en-CZ" sz="1800" dirty="0">
                <a:latin typeface="Times New Roman" panose="02020603050405020304" pitchFamily="18" charset="0"/>
              </a:rPr>
              <a:t>)</a:t>
            </a:r>
            <a:r>
              <a:rPr lang="en-US" altLang="en-CZ" sz="1800" baseline="-25000" dirty="0">
                <a:latin typeface="Times New Roman" panose="02020603050405020304" pitchFamily="18" charset="0"/>
              </a:rPr>
              <a:t>2</a:t>
            </a:r>
            <a:r>
              <a:rPr lang="en-US" altLang="en-CZ" sz="1800" dirty="0">
                <a:latin typeface="Times New Roman" panose="02020603050405020304" pitchFamily="18" charset="0"/>
              </a:rPr>
              <a:t>Cl(OH)]</a:t>
            </a:r>
          </a:p>
          <a:p>
            <a:pPr eaLnBrk="1" hangingPunct="1">
              <a:spcBef>
                <a:spcPts val="600"/>
              </a:spcBef>
              <a:buFont typeface="Wingdings" pitchFamily="2" charset="2"/>
              <a:buChar char="v"/>
            </a:pPr>
            <a:r>
              <a:rPr lang="en-US" altLang="en-CZ" sz="1800" dirty="0">
                <a:latin typeface="Times New Roman" panose="02020603050405020304" pitchFamily="18" charset="0"/>
              </a:rPr>
              <a:t> four different states of cysteine: protonated </a:t>
            </a:r>
            <a:r>
              <a:rPr lang="en-US" altLang="en-CZ" sz="1800" dirty="0" err="1">
                <a:latin typeface="Times New Roman" panose="02020603050405020304" pitchFamily="18" charset="0"/>
              </a:rPr>
              <a:t>Cys</a:t>
            </a:r>
            <a:r>
              <a:rPr lang="en-US" altLang="en-CZ" sz="1800" baseline="30000" dirty="0">
                <a:latin typeface="Times New Roman" panose="02020603050405020304" pitchFamily="18" charset="0"/>
              </a:rPr>
              <a:t>+</a:t>
            </a:r>
            <a:r>
              <a:rPr lang="en-US" altLang="en-CZ" sz="1800" dirty="0">
                <a:latin typeface="Times New Roman" panose="02020603050405020304" pitchFamily="18" charset="0"/>
              </a:rPr>
              <a:t>, neutral </a:t>
            </a:r>
            <a:r>
              <a:rPr lang="en-US" altLang="en-CZ" sz="1800" dirty="0" err="1">
                <a:latin typeface="Times New Roman" panose="02020603050405020304" pitchFamily="18" charset="0"/>
              </a:rPr>
              <a:t>Cys</a:t>
            </a:r>
            <a:r>
              <a:rPr lang="en-US" altLang="en-CZ" sz="1800" dirty="0">
                <a:latin typeface="Times New Roman" panose="02020603050405020304" pitchFamily="18" charset="0"/>
              </a:rPr>
              <a:t>, </a:t>
            </a:r>
          </a:p>
          <a:p>
            <a:pPr eaLnBrk="1" hangingPunct="1"/>
            <a:r>
              <a:rPr lang="en-US" altLang="en-CZ" sz="1800" dirty="0">
                <a:latin typeface="Times New Roman" panose="02020603050405020304" pitchFamily="18" charset="0"/>
              </a:rPr>
              <a:t>            and two deprotonated forms: </a:t>
            </a:r>
            <a:r>
              <a:rPr lang="en-US" altLang="en-CZ" sz="1800" dirty="0" err="1">
                <a:latin typeface="Times New Roman" panose="02020603050405020304" pitchFamily="18" charset="0"/>
              </a:rPr>
              <a:t>Cys</a:t>
            </a:r>
            <a:r>
              <a:rPr lang="en-US" altLang="en-CZ" sz="1800" baseline="30000" dirty="0">
                <a:latin typeface="Times New Roman" panose="02020603050405020304" pitchFamily="18" charset="0"/>
              </a:rPr>
              <a:t>-</a:t>
            </a:r>
            <a:r>
              <a:rPr lang="en-US" altLang="en-CZ" sz="1800" dirty="0">
                <a:latin typeface="Times New Roman" panose="02020603050405020304" pitchFamily="18" charset="0"/>
              </a:rPr>
              <a:t> and Cys</a:t>
            </a:r>
            <a:r>
              <a:rPr lang="en-US" altLang="en-CZ" sz="1800" baseline="30000" dirty="0">
                <a:latin typeface="Times New Roman" panose="02020603050405020304" pitchFamily="18" charset="0"/>
              </a:rPr>
              <a:t>2-</a:t>
            </a:r>
          </a:p>
          <a:p>
            <a:pPr eaLnBrk="1" hangingPunct="1">
              <a:spcBef>
                <a:spcPts val="600"/>
              </a:spcBef>
              <a:buFont typeface="Wingdings" pitchFamily="2" charset="2"/>
              <a:buChar char="v"/>
            </a:pPr>
            <a:r>
              <a:rPr lang="en-US" altLang="en-CZ" sz="1800" baseline="30000" dirty="0">
                <a:latin typeface="Times New Roman" panose="02020603050405020304" pitchFamily="18" charset="0"/>
              </a:rPr>
              <a:t> </a:t>
            </a:r>
            <a:r>
              <a:rPr lang="en-US" altLang="en-CZ" sz="1800" dirty="0">
                <a:latin typeface="Times New Roman" panose="02020603050405020304" pitchFamily="18" charset="0"/>
              </a:rPr>
              <a:t>water as H</a:t>
            </a:r>
            <a:r>
              <a:rPr lang="en-US" altLang="en-CZ" sz="1800" baseline="-25000" dirty="0">
                <a:latin typeface="Times New Roman" panose="02020603050405020304" pitchFamily="18" charset="0"/>
              </a:rPr>
              <a:t>3</a:t>
            </a:r>
            <a:r>
              <a:rPr lang="en-US" altLang="en-CZ" sz="1800" dirty="0">
                <a:latin typeface="Times New Roman" panose="02020603050405020304" pitchFamily="18" charset="0"/>
              </a:rPr>
              <a:t>O</a:t>
            </a:r>
            <a:r>
              <a:rPr lang="en-US" altLang="en-CZ" sz="1800" baseline="30000" dirty="0">
                <a:latin typeface="Times New Roman" panose="02020603050405020304" pitchFamily="18" charset="0"/>
              </a:rPr>
              <a:t>+</a:t>
            </a:r>
            <a:r>
              <a:rPr lang="en-US" altLang="en-CZ" sz="1800" dirty="0">
                <a:latin typeface="Times New Roman" panose="02020603050405020304" pitchFamily="18" charset="0"/>
              </a:rPr>
              <a:t>, H</a:t>
            </a:r>
            <a:r>
              <a:rPr lang="en-US" altLang="en-CZ" sz="1800" baseline="-25000" dirty="0">
                <a:latin typeface="Times New Roman" panose="02020603050405020304" pitchFamily="18" charset="0"/>
              </a:rPr>
              <a:t>2</a:t>
            </a:r>
            <a:r>
              <a:rPr lang="en-US" altLang="en-CZ" sz="1800" dirty="0">
                <a:latin typeface="Times New Roman" panose="02020603050405020304" pitchFamily="18" charset="0"/>
              </a:rPr>
              <a:t>O, and OH</a:t>
            </a:r>
            <a:r>
              <a:rPr lang="en-US" altLang="en-CZ" sz="1800" baseline="30000" dirty="0">
                <a:latin typeface="Times New Roman" panose="02020603050405020304" pitchFamily="18" charset="0"/>
              </a:rPr>
              <a:t>-</a:t>
            </a:r>
            <a:r>
              <a:rPr lang="en-US" altLang="en-CZ" sz="1800" dirty="0">
                <a:latin typeface="Times New Roman" panose="02020603050405020304" pitchFamily="18" charset="0"/>
              </a:rPr>
              <a:t> </a:t>
            </a:r>
          </a:p>
          <a:p>
            <a:pPr eaLnBrk="1" hangingPunct="1">
              <a:spcBef>
                <a:spcPts val="600"/>
              </a:spcBef>
              <a:buFont typeface="Wingdings" pitchFamily="2" charset="2"/>
              <a:buChar char="v"/>
            </a:pPr>
            <a:r>
              <a:rPr lang="en-US" altLang="en-CZ" sz="1800" dirty="0">
                <a:latin typeface="Times New Roman" panose="02020603050405020304" pitchFamily="18" charset="0"/>
              </a:rPr>
              <a:t> Pt(</a:t>
            </a:r>
            <a:r>
              <a:rPr lang="en-US" altLang="en-CZ" sz="1800" dirty="0" err="1">
                <a:latin typeface="Times New Roman" panose="02020603050405020304" pitchFamily="18" charset="0"/>
              </a:rPr>
              <a:t>Cys</a:t>
            </a:r>
            <a:r>
              <a:rPr lang="en-US" altLang="en-CZ" sz="1800" dirty="0">
                <a:latin typeface="Times New Roman" panose="02020603050405020304" pitchFamily="18" charset="0"/>
              </a:rPr>
              <a:t>-S) complex in 1- , neutral, and 1+ charged forms:</a:t>
            </a:r>
          </a:p>
        </p:txBody>
      </p:sp>
      <p:graphicFrame>
        <p:nvGraphicFramePr>
          <p:cNvPr id="23555" name="Object 2">
            <a:extLst>
              <a:ext uri="{FF2B5EF4-FFF2-40B4-BE49-F238E27FC236}">
                <a16:creationId xmlns:a16="http://schemas.microsoft.com/office/drawing/2014/main" id="{4BD89DF3-1025-C349-B6B8-F6F614FCA347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46063" y="1533525"/>
          <a:ext cx="693737" cy="3968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10236200" imgH="5854700" progId="Equation.DSMT4">
                  <p:embed/>
                </p:oleObj>
              </mc:Choice>
              <mc:Fallback>
                <p:oleObj name="Equation" r:id="rId2" imgW="10236200" imgH="5854700" progId="Equation.DSMT4">
                  <p:embed/>
                  <p:pic>
                    <p:nvPicPr>
                      <p:cNvPr id="23555" name="Object 2">
                        <a:extLst>
                          <a:ext uri="{FF2B5EF4-FFF2-40B4-BE49-F238E27FC236}">
                            <a16:creationId xmlns:a16="http://schemas.microsoft.com/office/drawing/2014/main" id="{4BD89DF3-1025-C349-B6B8-F6F614FCA347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6063" y="1533525"/>
                        <a:ext cx="693737" cy="3968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>
                                  <a:alpha val="74997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3556" name="Rectangle 1">
            <a:extLst>
              <a:ext uri="{FF2B5EF4-FFF2-40B4-BE49-F238E27FC236}">
                <a16:creationId xmlns:a16="http://schemas.microsoft.com/office/drawing/2014/main" id="{C5EAB75D-DE0E-0149-840F-47E0823A2F8A}"/>
              </a:ext>
            </a:extLst>
          </p:cNvPr>
          <p:cNvSpPr>
            <a:spLocks noChangeArrowheads="1"/>
          </p:cNvSpPr>
          <p:nvPr/>
        </p:nvSpPr>
        <p:spPr bwMode="auto">
          <a:xfrm>
            <a:off x="857250" y="928688"/>
            <a:ext cx="657225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n-US" altLang="en-CZ" sz="1800">
                <a:latin typeface="Times New Roman" panose="02020603050405020304" pitchFamily="18" charset="0"/>
              </a:rPr>
              <a:t>cis-[Pt(NH</a:t>
            </a:r>
            <a:r>
              <a:rPr lang="en-US" altLang="en-CZ" sz="1800" baseline="-25000">
                <a:latin typeface="Times New Roman" panose="02020603050405020304" pitchFamily="18" charset="0"/>
              </a:rPr>
              <a:t>3</a:t>
            </a:r>
            <a:r>
              <a:rPr lang="en-US" altLang="en-CZ" sz="1800">
                <a:latin typeface="Times New Roman" panose="02020603050405020304" pitchFamily="18" charset="0"/>
              </a:rPr>
              <a:t>)</a:t>
            </a:r>
            <a:r>
              <a:rPr lang="en-US" altLang="en-CZ" sz="1800" baseline="-25000">
                <a:latin typeface="Times New Roman" panose="02020603050405020304" pitchFamily="18" charset="0"/>
              </a:rPr>
              <a:t>2</a:t>
            </a:r>
            <a:r>
              <a:rPr lang="en-US" altLang="en-CZ" sz="1800">
                <a:latin typeface="Times New Roman" panose="02020603050405020304" pitchFamily="18" charset="0"/>
              </a:rPr>
              <a:t>Cl(H</a:t>
            </a:r>
            <a:r>
              <a:rPr lang="en-US" altLang="en-CZ" sz="1800" baseline="-25000">
                <a:latin typeface="Times New Roman" panose="02020603050405020304" pitchFamily="18" charset="0"/>
              </a:rPr>
              <a:t>2</a:t>
            </a:r>
            <a:r>
              <a:rPr lang="en-US" altLang="en-CZ" sz="1800">
                <a:latin typeface="Times New Roman" panose="02020603050405020304" pitchFamily="18" charset="0"/>
              </a:rPr>
              <a:t>O)]</a:t>
            </a:r>
            <a:r>
              <a:rPr lang="en-US" altLang="en-CZ" sz="1800" baseline="30000">
                <a:latin typeface="Times New Roman" panose="02020603050405020304" pitchFamily="18" charset="0"/>
              </a:rPr>
              <a:t>+ </a:t>
            </a:r>
            <a:r>
              <a:rPr lang="en-US" altLang="en-CZ" sz="1800">
                <a:latin typeface="Times New Roman" panose="02020603050405020304" pitchFamily="18" charset="0"/>
              </a:rPr>
              <a:t> + Cys → cis-[Pt(NH</a:t>
            </a:r>
            <a:r>
              <a:rPr lang="en-US" altLang="en-CZ" sz="1800" baseline="-25000">
                <a:latin typeface="Times New Roman" panose="02020603050405020304" pitchFamily="18" charset="0"/>
              </a:rPr>
              <a:t>3</a:t>
            </a:r>
            <a:r>
              <a:rPr lang="en-US" altLang="en-CZ" sz="1800">
                <a:latin typeface="Times New Roman" panose="02020603050405020304" pitchFamily="18" charset="0"/>
              </a:rPr>
              <a:t>)</a:t>
            </a:r>
            <a:r>
              <a:rPr lang="en-US" altLang="en-CZ" sz="1800" baseline="-25000">
                <a:latin typeface="Times New Roman" panose="02020603050405020304" pitchFamily="18" charset="0"/>
              </a:rPr>
              <a:t>2</a:t>
            </a:r>
            <a:r>
              <a:rPr lang="en-US" altLang="en-CZ" sz="1800">
                <a:latin typeface="Times New Roman" panose="02020603050405020304" pitchFamily="18" charset="0"/>
              </a:rPr>
              <a:t>Cl(Cys-S)]</a:t>
            </a:r>
            <a:r>
              <a:rPr lang="en-US" altLang="en-CZ" sz="1800" baseline="30000">
                <a:latin typeface="Times New Roman" panose="02020603050405020304" pitchFamily="18" charset="0"/>
              </a:rPr>
              <a:t>+ </a:t>
            </a:r>
            <a:r>
              <a:rPr lang="en-US" altLang="en-CZ" sz="1800">
                <a:latin typeface="Times New Roman" panose="02020603050405020304" pitchFamily="18" charset="0"/>
              </a:rPr>
              <a:t>+ H</a:t>
            </a:r>
            <a:r>
              <a:rPr lang="en-US" altLang="en-CZ" sz="1800" baseline="-25000">
                <a:latin typeface="Times New Roman" panose="02020603050405020304" pitchFamily="18" charset="0"/>
              </a:rPr>
              <a:t>2</a:t>
            </a:r>
            <a:r>
              <a:rPr lang="en-US" altLang="en-CZ" sz="1800">
                <a:latin typeface="Times New Roman" panose="02020603050405020304" pitchFamily="18" charset="0"/>
              </a:rPr>
              <a:t>O</a:t>
            </a:r>
          </a:p>
        </p:txBody>
      </p:sp>
      <p:grpSp>
        <p:nvGrpSpPr>
          <p:cNvPr id="2" name="Group 8">
            <a:extLst>
              <a:ext uri="{FF2B5EF4-FFF2-40B4-BE49-F238E27FC236}">
                <a16:creationId xmlns:a16="http://schemas.microsoft.com/office/drawing/2014/main" id="{42530B9C-8981-0E4B-AEE7-515003E10B1A}"/>
              </a:ext>
            </a:extLst>
          </p:cNvPr>
          <p:cNvGrpSpPr>
            <a:grpSpLocks/>
          </p:cNvGrpSpPr>
          <p:nvPr/>
        </p:nvGrpSpPr>
        <p:grpSpPr bwMode="auto">
          <a:xfrm>
            <a:off x="1806575" y="3821113"/>
            <a:ext cx="5376863" cy="1806575"/>
            <a:chOff x="2387600" y="4959482"/>
            <a:chExt cx="5376862" cy="1806760"/>
          </a:xfrm>
        </p:grpSpPr>
        <p:pic>
          <p:nvPicPr>
            <p:cNvPr id="23558" name="Picture 2" descr="pKa_kS">
              <a:extLst>
                <a:ext uri="{FF2B5EF4-FFF2-40B4-BE49-F238E27FC236}">
                  <a16:creationId xmlns:a16="http://schemas.microsoft.com/office/drawing/2014/main" id="{F2CCC781-A7B4-7B49-B2C7-AA33FC412D8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30675" b="74799"/>
            <a:stretch>
              <a:fillRect/>
            </a:stretch>
          </p:blipFill>
          <p:spPr bwMode="auto">
            <a:xfrm>
              <a:off x="2387600" y="4959482"/>
              <a:ext cx="5376862" cy="1806760"/>
            </a:xfrm>
            <a:prstGeom prst="rect">
              <a:avLst/>
            </a:prstGeom>
            <a:noFill/>
            <a:ln w="9525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93ED0F25-A3CF-F141-A6C5-C6160D92170C}"/>
                </a:ext>
              </a:extLst>
            </p:cNvPr>
            <p:cNvSpPr/>
            <p:nvPr/>
          </p:nvSpPr>
          <p:spPr>
            <a:xfrm>
              <a:off x="6769099" y="6696385"/>
              <a:ext cx="431800" cy="6985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</p:grpSp>
      <p:graphicFrame>
        <p:nvGraphicFramePr>
          <p:cNvPr id="3" name="Object 2">
            <a:extLst>
              <a:ext uri="{FF2B5EF4-FFF2-40B4-BE49-F238E27FC236}">
                <a16:creationId xmlns:a16="http://schemas.microsoft.com/office/drawing/2014/main" id="{76A16BC1-A1A7-8917-81A8-FC0900DC112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48593949"/>
              </p:ext>
            </p:extLst>
          </p:nvPr>
        </p:nvGraphicFramePr>
        <p:xfrm>
          <a:off x="2740818" y="268288"/>
          <a:ext cx="1754188" cy="660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5" imgW="1282700" imgH="482600" progId="Equation.3">
                  <p:embed/>
                </p:oleObj>
              </mc:Choice>
              <mc:Fallback>
                <p:oleObj name="Equation" r:id="rId5" imgW="1282700" imgH="482600" progId="Equation.3">
                  <p:embed/>
                  <p:pic>
                    <p:nvPicPr>
                      <p:cNvPr id="24583" name="Object 2">
                        <a:extLst>
                          <a:ext uri="{FF2B5EF4-FFF2-40B4-BE49-F238E27FC236}">
                            <a16:creationId xmlns:a16="http://schemas.microsoft.com/office/drawing/2014/main" id="{DA97333E-E638-7341-91C2-993952479BB1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40818" y="268288"/>
                        <a:ext cx="1754188" cy="660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704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4577" name="Object 2">
            <a:extLst>
              <a:ext uri="{FF2B5EF4-FFF2-40B4-BE49-F238E27FC236}">
                <a16:creationId xmlns:a16="http://schemas.microsoft.com/office/drawing/2014/main" id="{988E3375-6D6F-7241-B7C6-D8AD7BB06A3E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47650" y="1533525"/>
          <a:ext cx="693738" cy="3968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10236200" imgH="5854700" progId="Equation.DSMT4">
                  <p:embed/>
                </p:oleObj>
              </mc:Choice>
              <mc:Fallback>
                <p:oleObj name="Equation" r:id="rId2" imgW="10236200" imgH="5854700" progId="Equation.DSMT4">
                  <p:embed/>
                  <p:pic>
                    <p:nvPicPr>
                      <p:cNvPr id="24577" name="Object 2">
                        <a:extLst>
                          <a:ext uri="{FF2B5EF4-FFF2-40B4-BE49-F238E27FC236}">
                            <a16:creationId xmlns:a16="http://schemas.microsoft.com/office/drawing/2014/main" id="{988E3375-6D6F-7241-B7C6-D8AD7BB06A3E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7650" y="1533525"/>
                        <a:ext cx="693738" cy="3968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>
                                  <a:alpha val="74997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4578" name="Rectangle 4">
            <a:extLst>
              <a:ext uri="{FF2B5EF4-FFF2-40B4-BE49-F238E27FC236}">
                <a16:creationId xmlns:a16="http://schemas.microsoft.com/office/drawing/2014/main" id="{99F04034-E05C-D34C-BB69-CDDE565C991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endParaRPr lang="en-CZ" altLang="en-CZ" sz="1800">
              <a:latin typeface="Calibri" panose="020F0502020204030204" pitchFamily="34" charset="0"/>
            </a:endParaRPr>
          </a:p>
        </p:txBody>
      </p:sp>
      <p:sp>
        <p:nvSpPr>
          <p:cNvPr id="24579" name="Rectangle 1">
            <a:extLst>
              <a:ext uri="{FF2B5EF4-FFF2-40B4-BE49-F238E27FC236}">
                <a16:creationId xmlns:a16="http://schemas.microsoft.com/office/drawing/2014/main" id="{8BF03A5B-D0C3-6C43-829E-FAC935B7E440}"/>
              </a:ext>
            </a:extLst>
          </p:cNvPr>
          <p:cNvSpPr>
            <a:spLocks noChangeArrowheads="1"/>
          </p:cNvSpPr>
          <p:nvPr/>
        </p:nvSpPr>
        <p:spPr bwMode="auto">
          <a:xfrm>
            <a:off x="857250" y="928688"/>
            <a:ext cx="657225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n-US" altLang="en-CZ" sz="1800">
                <a:latin typeface="Times New Roman" panose="02020603050405020304" pitchFamily="18" charset="0"/>
              </a:rPr>
              <a:t>cis-[Pt(NH</a:t>
            </a:r>
            <a:r>
              <a:rPr lang="en-US" altLang="en-CZ" sz="1800" baseline="-25000">
                <a:latin typeface="Times New Roman" panose="02020603050405020304" pitchFamily="18" charset="0"/>
              </a:rPr>
              <a:t>3</a:t>
            </a:r>
            <a:r>
              <a:rPr lang="en-US" altLang="en-CZ" sz="1800">
                <a:latin typeface="Times New Roman" panose="02020603050405020304" pitchFamily="18" charset="0"/>
              </a:rPr>
              <a:t>)</a:t>
            </a:r>
            <a:r>
              <a:rPr lang="en-US" altLang="en-CZ" sz="1800" baseline="-25000">
                <a:latin typeface="Times New Roman" panose="02020603050405020304" pitchFamily="18" charset="0"/>
              </a:rPr>
              <a:t>2</a:t>
            </a:r>
            <a:r>
              <a:rPr lang="en-US" altLang="en-CZ" sz="1800">
                <a:latin typeface="Times New Roman" panose="02020603050405020304" pitchFamily="18" charset="0"/>
              </a:rPr>
              <a:t>Cl(H</a:t>
            </a:r>
            <a:r>
              <a:rPr lang="en-US" altLang="en-CZ" sz="1800" baseline="-25000">
                <a:latin typeface="Times New Roman" panose="02020603050405020304" pitchFamily="18" charset="0"/>
              </a:rPr>
              <a:t>2</a:t>
            </a:r>
            <a:r>
              <a:rPr lang="en-US" altLang="en-CZ" sz="1800">
                <a:latin typeface="Times New Roman" panose="02020603050405020304" pitchFamily="18" charset="0"/>
              </a:rPr>
              <a:t>O)]</a:t>
            </a:r>
            <a:r>
              <a:rPr lang="en-US" altLang="en-CZ" sz="1800" baseline="30000">
                <a:latin typeface="Times New Roman" panose="02020603050405020304" pitchFamily="18" charset="0"/>
              </a:rPr>
              <a:t>+ </a:t>
            </a:r>
            <a:r>
              <a:rPr lang="en-US" altLang="en-CZ" sz="1800">
                <a:latin typeface="Times New Roman" panose="02020603050405020304" pitchFamily="18" charset="0"/>
              </a:rPr>
              <a:t> + Cys → cis-[Pt(NH</a:t>
            </a:r>
            <a:r>
              <a:rPr lang="en-US" altLang="en-CZ" sz="1800" baseline="-25000">
                <a:latin typeface="Times New Roman" panose="02020603050405020304" pitchFamily="18" charset="0"/>
              </a:rPr>
              <a:t>3</a:t>
            </a:r>
            <a:r>
              <a:rPr lang="en-US" altLang="en-CZ" sz="1800">
                <a:latin typeface="Times New Roman" panose="02020603050405020304" pitchFamily="18" charset="0"/>
              </a:rPr>
              <a:t>)</a:t>
            </a:r>
            <a:r>
              <a:rPr lang="en-US" altLang="en-CZ" sz="1800" baseline="-25000">
                <a:latin typeface="Times New Roman" panose="02020603050405020304" pitchFamily="18" charset="0"/>
              </a:rPr>
              <a:t>2</a:t>
            </a:r>
            <a:r>
              <a:rPr lang="en-US" altLang="en-CZ" sz="1800">
                <a:latin typeface="Times New Roman" panose="02020603050405020304" pitchFamily="18" charset="0"/>
              </a:rPr>
              <a:t>Cl(Cys-S)]</a:t>
            </a:r>
            <a:r>
              <a:rPr lang="en-US" altLang="en-CZ" sz="1800" baseline="30000">
                <a:latin typeface="Times New Roman" panose="02020603050405020304" pitchFamily="18" charset="0"/>
              </a:rPr>
              <a:t>+ </a:t>
            </a:r>
            <a:r>
              <a:rPr lang="en-US" altLang="en-CZ" sz="1800">
                <a:latin typeface="Times New Roman" panose="02020603050405020304" pitchFamily="18" charset="0"/>
              </a:rPr>
              <a:t>+ H</a:t>
            </a:r>
            <a:r>
              <a:rPr lang="en-US" altLang="en-CZ" sz="1800" baseline="-25000">
                <a:latin typeface="Times New Roman" panose="02020603050405020304" pitchFamily="18" charset="0"/>
              </a:rPr>
              <a:t>2</a:t>
            </a:r>
            <a:r>
              <a:rPr lang="en-US" altLang="en-CZ" sz="1800">
                <a:latin typeface="Times New Roman" panose="02020603050405020304" pitchFamily="18" charset="0"/>
              </a:rPr>
              <a:t>O</a:t>
            </a:r>
          </a:p>
        </p:txBody>
      </p:sp>
      <p:sp>
        <p:nvSpPr>
          <p:cNvPr id="30729" name="TextBox 7">
            <a:extLst>
              <a:ext uri="{FF2B5EF4-FFF2-40B4-BE49-F238E27FC236}">
                <a16:creationId xmlns:a16="http://schemas.microsoft.com/office/drawing/2014/main" id="{DAB22FBE-B5D1-6F44-A93E-8451BF1B683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19300" y="4356100"/>
            <a:ext cx="41592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n-US" altLang="en-CZ" sz="1800"/>
              <a:t>➡</a:t>
            </a:r>
          </a:p>
        </p:txBody>
      </p:sp>
      <p:graphicFrame>
        <p:nvGraphicFramePr>
          <p:cNvPr id="2" name="Object 4">
            <a:extLst>
              <a:ext uri="{FF2B5EF4-FFF2-40B4-BE49-F238E27FC236}">
                <a16:creationId xmlns:a16="http://schemas.microsoft.com/office/drawing/2014/main" id="{9CD93129-8FFA-F548-8A44-1A0430C7CE40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71475" y="5262563"/>
          <a:ext cx="1739900" cy="596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1333500" imgH="482600" progId="Equation.3">
                  <p:embed/>
                </p:oleObj>
              </mc:Choice>
              <mc:Fallback>
                <p:oleObj name="Equation" r:id="rId4" imgW="1333500" imgH="482600" progId="Equation.3">
                  <p:embed/>
                  <p:pic>
                    <p:nvPicPr>
                      <p:cNvPr id="2" name="Object 4">
                        <a:extLst>
                          <a:ext uri="{FF2B5EF4-FFF2-40B4-BE49-F238E27FC236}">
                            <a16:creationId xmlns:a16="http://schemas.microsoft.com/office/drawing/2014/main" id="{9CD93129-8FFA-F548-8A44-1A0430C7CE40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1475" y="5262563"/>
                        <a:ext cx="1739900" cy="596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" name="Rounded Rectangle 13">
            <a:extLst>
              <a:ext uri="{FF2B5EF4-FFF2-40B4-BE49-F238E27FC236}">
                <a16:creationId xmlns:a16="http://schemas.microsoft.com/office/drawing/2014/main" id="{7EEFFAFF-D937-2E44-A7AA-DBDD64F593D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27525" y="4141788"/>
            <a:ext cx="2266950" cy="425450"/>
          </a:xfrm>
          <a:prstGeom prst="roundRect">
            <a:avLst>
              <a:gd name="adj" fmla="val 16667"/>
            </a:avLst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/>
          <a:p>
            <a:pPr algn="ctr"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graphicFrame>
        <p:nvGraphicFramePr>
          <p:cNvPr id="24583" name="Object 2">
            <a:extLst>
              <a:ext uri="{FF2B5EF4-FFF2-40B4-BE49-F238E27FC236}">
                <a16:creationId xmlns:a16="http://schemas.microsoft.com/office/drawing/2014/main" id="{DA97333E-E638-7341-91C2-993952479BB1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47650" y="4237038"/>
          <a:ext cx="1754188" cy="660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1282700" imgH="482600" progId="Equation.3">
                  <p:embed/>
                </p:oleObj>
              </mc:Choice>
              <mc:Fallback>
                <p:oleObj name="Equation" r:id="rId6" imgW="1282700" imgH="482600" progId="Equation.3">
                  <p:embed/>
                  <p:pic>
                    <p:nvPicPr>
                      <p:cNvPr id="24583" name="Object 2">
                        <a:extLst>
                          <a:ext uri="{FF2B5EF4-FFF2-40B4-BE49-F238E27FC236}">
                            <a16:creationId xmlns:a16="http://schemas.microsoft.com/office/drawing/2014/main" id="{DA97333E-E638-7341-91C2-993952479BB1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7650" y="4237038"/>
                        <a:ext cx="1754188" cy="660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" name="Object 4">
            <a:extLst>
              <a:ext uri="{FF2B5EF4-FFF2-40B4-BE49-F238E27FC236}">
                <a16:creationId xmlns:a16="http://schemas.microsoft.com/office/drawing/2014/main" id="{83D0FA00-3663-204C-A543-74C0B8C9E79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11150" y="5827713"/>
          <a:ext cx="1870075" cy="6270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8" imgW="1435100" imgH="508000" progId="Equation.3">
                  <p:embed/>
                </p:oleObj>
              </mc:Choice>
              <mc:Fallback>
                <p:oleObj name="Equation" r:id="rId8" imgW="1435100" imgH="508000" progId="Equation.3">
                  <p:embed/>
                  <p:pic>
                    <p:nvPicPr>
                      <p:cNvPr id="13" name="Object 4">
                        <a:extLst>
                          <a:ext uri="{FF2B5EF4-FFF2-40B4-BE49-F238E27FC236}">
                            <a16:creationId xmlns:a16="http://schemas.microsoft.com/office/drawing/2014/main" id="{83D0FA00-3663-204C-A543-74C0B8C9E796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1150" y="5827713"/>
                        <a:ext cx="1870075" cy="6270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" name="Object 2">
            <a:extLst>
              <a:ext uri="{FF2B5EF4-FFF2-40B4-BE49-F238E27FC236}">
                <a16:creationId xmlns:a16="http://schemas.microsoft.com/office/drawing/2014/main" id="{6F6AB25B-8526-A24B-B0AD-969E07CF754B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601913" y="4173538"/>
          <a:ext cx="3976687" cy="7286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0" imgW="2908300" imgH="533400" progId="Equation.3">
                  <p:embed/>
                </p:oleObj>
              </mc:Choice>
              <mc:Fallback>
                <p:oleObj name="Equation" r:id="rId10" imgW="2908300" imgH="533400" progId="Equation.3">
                  <p:embed/>
                  <p:pic>
                    <p:nvPicPr>
                      <p:cNvPr id="16" name="Object 2">
                        <a:extLst>
                          <a:ext uri="{FF2B5EF4-FFF2-40B4-BE49-F238E27FC236}">
                            <a16:creationId xmlns:a16="http://schemas.microsoft.com/office/drawing/2014/main" id="{6F6AB25B-8526-A24B-B0AD-969E07CF754B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01913" y="4173538"/>
                        <a:ext cx="3976687" cy="7286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" name="Object 2">
            <a:extLst>
              <a:ext uri="{FF2B5EF4-FFF2-40B4-BE49-F238E27FC236}">
                <a16:creationId xmlns:a16="http://schemas.microsoft.com/office/drawing/2014/main" id="{99B41A62-E609-0C40-B283-24CB3C9C5D23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635250" y="5172075"/>
          <a:ext cx="4133850" cy="12144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2" imgW="3022600" imgH="889000" progId="Equation.3">
                  <p:embed/>
                </p:oleObj>
              </mc:Choice>
              <mc:Fallback>
                <p:oleObj name="Equation" r:id="rId12" imgW="3022600" imgH="889000" progId="Equation.3">
                  <p:embed/>
                  <p:pic>
                    <p:nvPicPr>
                      <p:cNvPr id="17" name="Object 2">
                        <a:extLst>
                          <a:ext uri="{FF2B5EF4-FFF2-40B4-BE49-F238E27FC236}">
                            <a16:creationId xmlns:a16="http://schemas.microsoft.com/office/drawing/2014/main" id="{99B41A62-E609-0C40-B283-24CB3C9C5D23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35250" y="5172075"/>
                        <a:ext cx="4133850" cy="12144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" name="Rounded Rectangle 17">
            <a:extLst>
              <a:ext uri="{FF2B5EF4-FFF2-40B4-BE49-F238E27FC236}">
                <a16:creationId xmlns:a16="http://schemas.microsoft.com/office/drawing/2014/main" id="{7E0CCC45-CEF8-DC4A-9CDC-786704D9E69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94200" y="5122863"/>
            <a:ext cx="2428875" cy="942975"/>
          </a:xfrm>
          <a:prstGeom prst="roundRect">
            <a:avLst>
              <a:gd name="adj" fmla="val 16667"/>
            </a:avLst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/>
          <a:p>
            <a:pPr algn="ctr"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24588" name="TextBox 2">
            <a:extLst>
              <a:ext uri="{FF2B5EF4-FFF2-40B4-BE49-F238E27FC236}">
                <a16:creationId xmlns:a16="http://schemas.microsoft.com/office/drawing/2014/main" id="{DF6CCCCC-5007-3C42-B3FB-752CA01593B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9425" y="428625"/>
            <a:ext cx="8858250" cy="3524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n-US" altLang="en-CZ" sz="1800">
                <a:latin typeface="Calibri" panose="020F0502020204030204" pitchFamily="34" charset="0"/>
              </a:rPr>
              <a:t>	</a:t>
            </a:r>
            <a:r>
              <a:rPr lang="en-US" altLang="en-CZ" sz="1800">
                <a:latin typeface="Times New Roman" panose="02020603050405020304" pitchFamily="18" charset="0"/>
              </a:rPr>
              <a:t>An example: </a:t>
            </a:r>
          </a:p>
          <a:p>
            <a:pPr eaLnBrk="1" hangingPunct="1"/>
            <a:endParaRPr lang="en-US" altLang="en-CZ" sz="1800">
              <a:latin typeface="Times New Roman" panose="02020603050405020304" pitchFamily="18" charset="0"/>
            </a:endParaRPr>
          </a:p>
          <a:p>
            <a:pPr eaLnBrk="1" hangingPunct="1"/>
            <a:endParaRPr lang="en-US" altLang="en-CZ" sz="1800">
              <a:latin typeface="Times New Roman" panose="02020603050405020304" pitchFamily="18" charset="0"/>
            </a:endParaRPr>
          </a:p>
          <a:p>
            <a:pPr eaLnBrk="1" hangingPunct="1"/>
            <a:endParaRPr lang="en-US" altLang="en-CZ" sz="1800">
              <a:latin typeface="Times New Roman" panose="02020603050405020304" pitchFamily="18" charset="0"/>
            </a:endParaRPr>
          </a:p>
          <a:p>
            <a:pPr eaLnBrk="1" hangingPunct="1"/>
            <a:r>
              <a:rPr lang="en-US" altLang="en-CZ" sz="1800">
                <a:latin typeface="Times New Roman" panose="02020603050405020304" pitchFamily="18" charset="0"/>
              </a:rPr>
              <a:t> 	comprises:</a:t>
            </a:r>
          </a:p>
          <a:p>
            <a:pPr eaLnBrk="1" hangingPunct="1"/>
            <a:r>
              <a:rPr lang="en-US" altLang="en-CZ" sz="1800">
                <a:latin typeface="Times New Roman" panose="02020603050405020304" pitchFamily="18" charset="0"/>
              </a:rPr>
              <a:t> </a:t>
            </a:r>
          </a:p>
          <a:p>
            <a:pPr eaLnBrk="1" hangingPunct="1">
              <a:spcBef>
                <a:spcPts val="600"/>
              </a:spcBef>
              <a:buFont typeface="Wingdings" pitchFamily="2" charset="2"/>
              <a:buChar char="v"/>
            </a:pPr>
            <a:r>
              <a:rPr lang="en-US" altLang="en-CZ" sz="1800">
                <a:latin typeface="Times New Roman" panose="02020603050405020304" pitchFamily="18" charset="0"/>
              </a:rPr>
              <a:t> two forms of the Pt-complex - cis-[Pt(NH</a:t>
            </a:r>
            <a:r>
              <a:rPr lang="en-US" altLang="en-CZ" sz="1800" baseline="-25000">
                <a:latin typeface="Times New Roman" panose="02020603050405020304" pitchFamily="18" charset="0"/>
              </a:rPr>
              <a:t>3</a:t>
            </a:r>
            <a:r>
              <a:rPr lang="en-US" altLang="en-CZ" sz="1800">
                <a:latin typeface="Times New Roman" panose="02020603050405020304" pitchFamily="18" charset="0"/>
              </a:rPr>
              <a:t>)</a:t>
            </a:r>
            <a:r>
              <a:rPr lang="en-US" altLang="en-CZ" sz="1800" baseline="-25000">
                <a:latin typeface="Times New Roman" panose="02020603050405020304" pitchFamily="18" charset="0"/>
              </a:rPr>
              <a:t>2</a:t>
            </a:r>
            <a:r>
              <a:rPr lang="en-US" altLang="en-CZ" sz="1800">
                <a:latin typeface="Times New Roman" panose="02020603050405020304" pitchFamily="18" charset="0"/>
              </a:rPr>
              <a:t>Cl(H</a:t>
            </a:r>
            <a:r>
              <a:rPr lang="en-US" altLang="en-CZ" sz="1800" baseline="-25000">
                <a:latin typeface="Times New Roman" panose="02020603050405020304" pitchFamily="18" charset="0"/>
              </a:rPr>
              <a:t>2</a:t>
            </a:r>
            <a:r>
              <a:rPr lang="en-US" altLang="en-CZ" sz="1800">
                <a:latin typeface="Times New Roman" panose="02020603050405020304" pitchFamily="18" charset="0"/>
              </a:rPr>
              <a:t>O)]</a:t>
            </a:r>
            <a:r>
              <a:rPr lang="en-US" altLang="en-CZ" sz="1800" baseline="30000">
                <a:latin typeface="Times New Roman" panose="02020603050405020304" pitchFamily="18" charset="0"/>
              </a:rPr>
              <a:t>+ </a:t>
            </a:r>
            <a:r>
              <a:rPr lang="en-US" altLang="en-CZ" sz="1800">
                <a:latin typeface="Times New Roman" panose="02020603050405020304" pitchFamily="18" charset="0"/>
              </a:rPr>
              <a:t> and cis-[Pt(NH</a:t>
            </a:r>
            <a:r>
              <a:rPr lang="en-US" altLang="en-CZ" sz="1800" baseline="-25000">
                <a:latin typeface="Times New Roman" panose="02020603050405020304" pitchFamily="18" charset="0"/>
              </a:rPr>
              <a:t>3</a:t>
            </a:r>
            <a:r>
              <a:rPr lang="en-US" altLang="en-CZ" sz="1800">
                <a:latin typeface="Times New Roman" panose="02020603050405020304" pitchFamily="18" charset="0"/>
              </a:rPr>
              <a:t>)</a:t>
            </a:r>
            <a:r>
              <a:rPr lang="en-US" altLang="en-CZ" sz="1800" baseline="-25000">
                <a:latin typeface="Times New Roman" panose="02020603050405020304" pitchFamily="18" charset="0"/>
              </a:rPr>
              <a:t>2</a:t>
            </a:r>
            <a:r>
              <a:rPr lang="en-US" altLang="en-CZ" sz="1800">
                <a:latin typeface="Times New Roman" panose="02020603050405020304" pitchFamily="18" charset="0"/>
              </a:rPr>
              <a:t>Cl(OH)]</a:t>
            </a:r>
          </a:p>
          <a:p>
            <a:pPr eaLnBrk="1" hangingPunct="1">
              <a:spcBef>
                <a:spcPts val="600"/>
              </a:spcBef>
              <a:buFont typeface="Wingdings" pitchFamily="2" charset="2"/>
              <a:buChar char="v"/>
            </a:pPr>
            <a:r>
              <a:rPr lang="en-US" altLang="en-CZ" sz="1800">
                <a:latin typeface="Times New Roman" panose="02020603050405020304" pitchFamily="18" charset="0"/>
              </a:rPr>
              <a:t> four different states of cysteine: protonated Cys</a:t>
            </a:r>
            <a:r>
              <a:rPr lang="en-US" altLang="en-CZ" sz="1800" baseline="30000">
                <a:latin typeface="Times New Roman" panose="02020603050405020304" pitchFamily="18" charset="0"/>
              </a:rPr>
              <a:t>+</a:t>
            </a:r>
            <a:r>
              <a:rPr lang="en-US" altLang="en-CZ" sz="1800">
                <a:latin typeface="Times New Roman" panose="02020603050405020304" pitchFamily="18" charset="0"/>
              </a:rPr>
              <a:t>, neutral Cys, </a:t>
            </a:r>
          </a:p>
          <a:p>
            <a:pPr eaLnBrk="1" hangingPunct="1"/>
            <a:r>
              <a:rPr lang="en-US" altLang="en-CZ" sz="1800">
                <a:latin typeface="Times New Roman" panose="02020603050405020304" pitchFamily="18" charset="0"/>
              </a:rPr>
              <a:t>            and two deprotonated forms: Cys</a:t>
            </a:r>
            <a:r>
              <a:rPr lang="en-US" altLang="en-CZ" sz="1800" baseline="30000">
                <a:latin typeface="Times New Roman" panose="02020603050405020304" pitchFamily="18" charset="0"/>
              </a:rPr>
              <a:t>-</a:t>
            </a:r>
            <a:r>
              <a:rPr lang="en-US" altLang="en-CZ" sz="1800">
                <a:latin typeface="Times New Roman" panose="02020603050405020304" pitchFamily="18" charset="0"/>
              </a:rPr>
              <a:t> and Cys</a:t>
            </a:r>
            <a:r>
              <a:rPr lang="en-US" altLang="en-CZ" sz="1800" baseline="30000">
                <a:latin typeface="Times New Roman" panose="02020603050405020304" pitchFamily="18" charset="0"/>
              </a:rPr>
              <a:t>2-</a:t>
            </a:r>
          </a:p>
          <a:p>
            <a:pPr eaLnBrk="1" hangingPunct="1">
              <a:spcBef>
                <a:spcPts val="600"/>
              </a:spcBef>
              <a:buFont typeface="Wingdings" pitchFamily="2" charset="2"/>
              <a:buChar char="v"/>
            </a:pPr>
            <a:r>
              <a:rPr lang="en-US" altLang="en-CZ" sz="1800" baseline="30000">
                <a:latin typeface="Times New Roman" panose="02020603050405020304" pitchFamily="18" charset="0"/>
              </a:rPr>
              <a:t> </a:t>
            </a:r>
            <a:r>
              <a:rPr lang="en-US" altLang="en-CZ" sz="1800">
                <a:latin typeface="Times New Roman" panose="02020603050405020304" pitchFamily="18" charset="0"/>
              </a:rPr>
              <a:t>water as H</a:t>
            </a:r>
            <a:r>
              <a:rPr lang="en-US" altLang="en-CZ" sz="1800" baseline="-25000">
                <a:latin typeface="Times New Roman" panose="02020603050405020304" pitchFamily="18" charset="0"/>
              </a:rPr>
              <a:t>3</a:t>
            </a:r>
            <a:r>
              <a:rPr lang="en-US" altLang="en-CZ" sz="1800">
                <a:latin typeface="Times New Roman" panose="02020603050405020304" pitchFamily="18" charset="0"/>
              </a:rPr>
              <a:t>O</a:t>
            </a:r>
            <a:r>
              <a:rPr lang="en-US" altLang="en-CZ" sz="1800" baseline="30000">
                <a:latin typeface="Times New Roman" panose="02020603050405020304" pitchFamily="18" charset="0"/>
              </a:rPr>
              <a:t>+</a:t>
            </a:r>
            <a:r>
              <a:rPr lang="en-US" altLang="en-CZ" sz="1800">
                <a:latin typeface="Times New Roman" panose="02020603050405020304" pitchFamily="18" charset="0"/>
              </a:rPr>
              <a:t>, H</a:t>
            </a:r>
            <a:r>
              <a:rPr lang="en-US" altLang="en-CZ" sz="1800" baseline="-25000">
                <a:latin typeface="Times New Roman" panose="02020603050405020304" pitchFamily="18" charset="0"/>
              </a:rPr>
              <a:t>2</a:t>
            </a:r>
            <a:r>
              <a:rPr lang="en-US" altLang="en-CZ" sz="1800">
                <a:latin typeface="Times New Roman" panose="02020603050405020304" pitchFamily="18" charset="0"/>
              </a:rPr>
              <a:t>O, and OH</a:t>
            </a:r>
            <a:r>
              <a:rPr lang="en-US" altLang="en-CZ" sz="1800" baseline="30000">
                <a:latin typeface="Times New Roman" panose="02020603050405020304" pitchFamily="18" charset="0"/>
              </a:rPr>
              <a:t>-</a:t>
            </a:r>
            <a:r>
              <a:rPr lang="en-US" altLang="en-CZ" sz="1800">
                <a:latin typeface="Times New Roman" panose="02020603050405020304" pitchFamily="18" charset="0"/>
              </a:rPr>
              <a:t> </a:t>
            </a:r>
          </a:p>
          <a:p>
            <a:pPr eaLnBrk="1" hangingPunct="1">
              <a:spcBef>
                <a:spcPts val="600"/>
              </a:spcBef>
              <a:buFont typeface="Wingdings" pitchFamily="2" charset="2"/>
              <a:buChar char="v"/>
            </a:pPr>
            <a:r>
              <a:rPr lang="en-US" altLang="en-CZ" sz="1800">
                <a:latin typeface="Times New Roman" panose="02020603050405020304" pitchFamily="18" charset="0"/>
              </a:rPr>
              <a:t> Pt(Cys-S) complex in 1- , neutral, and 1+ charged forms: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29" grpId="0"/>
      <p:bldP spid="14" grpId="0" animBg="1"/>
      <p:bldP spid="18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5601" name="Object 2">
            <a:extLst>
              <a:ext uri="{FF2B5EF4-FFF2-40B4-BE49-F238E27FC236}">
                <a16:creationId xmlns:a16="http://schemas.microsoft.com/office/drawing/2014/main" id="{3CEE9A6A-3601-8545-9A53-1176BF4C300B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47650" y="1533525"/>
          <a:ext cx="693738" cy="3968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10236200" imgH="5854700" progId="Equation.DSMT4">
                  <p:embed/>
                </p:oleObj>
              </mc:Choice>
              <mc:Fallback>
                <p:oleObj name="Equation" r:id="rId2" imgW="10236200" imgH="5854700" progId="Equation.DSMT4">
                  <p:embed/>
                  <p:pic>
                    <p:nvPicPr>
                      <p:cNvPr id="25601" name="Object 2">
                        <a:extLst>
                          <a:ext uri="{FF2B5EF4-FFF2-40B4-BE49-F238E27FC236}">
                            <a16:creationId xmlns:a16="http://schemas.microsoft.com/office/drawing/2014/main" id="{3CEE9A6A-3601-8545-9A53-1176BF4C300B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7650" y="1533525"/>
                        <a:ext cx="693738" cy="3968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>
                                  <a:alpha val="74997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5602" name="Rectangle 4">
            <a:extLst>
              <a:ext uri="{FF2B5EF4-FFF2-40B4-BE49-F238E27FC236}">
                <a16:creationId xmlns:a16="http://schemas.microsoft.com/office/drawing/2014/main" id="{7989ADD2-6B89-F046-BAE5-F893F091140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endParaRPr lang="en-CZ" altLang="en-CZ" sz="1800">
              <a:latin typeface="Calibri" panose="020F0502020204030204" pitchFamily="34" charset="0"/>
            </a:endParaRPr>
          </a:p>
        </p:txBody>
      </p:sp>
      <p:graphicFrame>
        <p:nvGraphicFramePr>
          <p:cNvPr id="25603" name="Object 3">
            <a:extLst>
              <a:ext uri="{FF2B5EF4-FFF2-40B4-BE49-F238E27FC236}">
                <a16:creationId xmlns:a16="http://schemas.microsoft.com/office/drawing/2014/main" id="{B593FB7C-88C0-AE47-BD98-F674EFC37CA2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536825" y="4049713"/>
          <a:ext cx="4921250" cy="2235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3771900" imgH="1803400" progId="Equation.3">
                  <p:embed/>
                </p:oleObj>
              </mc:Choice>
              <mc:Fallback>
                <p:oleObj name="Equation" r:id="rId4" imgW="3771900" imgH="1803400" progId="Equation.3">
                  <p:embed/>
                  <p:pic>
                    <p:nvPicPr>
                      <p:cNvPr id="25603" name="Object 3">
                        <a:extLst>
                          <a:ext uri="{FF2B5EF4-FFF2-40B4-BE49-F238E27FC236}">
                            <a16:creationId xmlns:a16="http://schemas.microsoft.com/office/drawing/2014/main" id="{B593FB7C-88C0-AE47-BD98-F674EFC37CA2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36825" y="4049713"/>
                        <a:ext cx="4921250" cy="2235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5604" name="Rectangle 1">
            <a:extLst>
              <a:ext uri="{FF2B5EF4-FFF2-40B4-BE49-F238E27FC236}">
                <a16:creationId xmlns:a16="http://schemas.microsoft.com/office/drawing/2014/main" id="{7FDD39AB-1142-6A41-853D-F561BA7AA581}"/>
              </a:ext>
            </a:extLst>
          </p:cNvPr>
          <p:cNvSpPr>
            <a:spLocks noChangeArrowheads="1"/>
          </p:cNvSpPr>
          <p:nvPr/>
        </p:nvSpPr>
        <p:spPr bwMode="auto">
          <a:xfrm>
            <a:off x="857250" y="928688"/>
            <a:ext cx="657225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n-US" altLang="en-CZ" sz="1800">
                <a:latin typeface="Times New Roman" panose="02020603050405020304" pitchFamily="18" charset="0"/>
              </a:rPr>
              <a:t>cis-[Pt(NH</a:t>
            </a:r>
            <a:r>
              <a:rPr lang="en-US" altLang="en-CZ" sz="1800" baseline="-25000">
                <a:latin typeface="Times New Roman" panose="02020603050405020304" pitchFamily="18" charset="0"/>
              </a:rPr>
              <a:t>3</a:t>
            </a:r>
            <a:r>
              <a:rPr lang="en-US" altLang="en-CZ" sz="1800">
                <a:latin typeface="Times New Roman" panose="02020603050405020304" pitchFamily="18" charset="0"/>
              </a:rPr>
              <a:t>)</a:t>
            </a:r>
            <a:r>
              <a:rPr lang="en-US" altLang="en-CZ" sz="1800" baseline="-25000">
                <a:latin typeface="Times New Roman" panose="02020603050405020304" pitchFamily="18" charset="0"/>
              </a:rPr>
              <a:t>2</a:t>
            </a:r>
            <a:r>
              <a:rPr lang="en-US" altLang="en-CZ" sz="1800">
                <a:latin typeface="Times New Roman" panose="02020603050405020304" pitchFamily="18" charset="0"/>
              </a:rPr>
              <a:t>Cl(H</a:t>
            </a:r>
            <a:r>
              <a:rPr lang="en-US" altLang="en-CZ" sz="1800" baseline="-25000">
                <a:latin typeface="Times New Roman" panose="02020603050405020304" pitchFamily="18" charset="0"/>
              </a:rPr>
              <a:t>2</a:t>
            </a:r>
            <a:r>
              <a:rPr lang="en-US" altLang="en-CZ" sz="1800">
                <a:latin typeface="Times New Roman" panose="02020603050405020304" pitchFamily="18" charset="0"/>
              </a:rPr>
              <a:t>O)]</a:t>
            </a:r>
            <a:r>
              <a:rPr lang="en-US" altLang="en-CZ" sz="1800" baseline="30000">
                <a:latin typeface="Times New Roman" panose="02020603050405020304" pitchFamily="18" charset="0"/>
              </a:rPr>
              <a:t>+ </a:t>
            </a:r>
            <a:r>
              <a:rPr lang="en-US" altLang="en-CZ" sz="1800">
                <a:latin typeface="Times New Roman" panose="02020603050405020304" pitchFamily="18" charset="0"/>
              </a:rPr>
              <a:t> + Cys → cis-[Pt(NH</a:t>
            </a:r>
            <a:r>
              <a:rPr lang="en-US" altLang="en-CZ" sz="1800" baseline="-25000">
                <a:latin typeface="Times New Roman" panose="02020603050405020304" pitchFamily="18" charset="0"/>
              </a:rPr>
              <a:t>3</a:t>
            </a:r>
            <a:r>
              <a:rPr lang="en-US" altLang="en-CZ" sz="1800">
                <a:latin typeface="Times New Roman" panose="02020603050405020304" pitchFamily="18" charset="0"/>
              </a:rPr>
              <a:t>)</a:t>
            </a:r>
            <a:r>
              <a:rPr lang="en-US" altLang="en-CZ" sz="1800" baseline="-25000">
                <a:latin typeface="Times New Roman" panose="02020603050405020304" pitchFamily="18" charset="0"/>
              </a:rPr>
              <a:t>2</a:t>
            </a:r>
            <a:r>
              <a:rPr lang="en-US" altLang="en-CZ" sz="1800">
                <a:latin typeface="Times New Roman" panose="02020603050405020304" pitchFamily="18" charset="0"/>
              </a:rPr>
              <a:t>Cl(S-Cys)]</a:t>
            </a:r>
            <a:r>
              <a:rPr lang="en-US" altLang="en-CZ" sz="1800" baseline="30000">
                <a:latin typeface="Times New Roman" panose="02020603050405020304" pitchFamily="18" charset="0"/>
              </a:rPr>
              <a:t>+ </a:t>
            </a:r>
            <a:r>
              <a:rPr lang="en-US" altLang="en-CZ" sz="1800">
                <a:latin typeface="Times New Roman" panose="02020603050405020304" pitchFamily="18" charset="0"/>
              </a:rPr>
              <a:t>+ H</a:t>
            </a:r>
            <a:r>
              <a:rPr lang="en-US" altLang="en-CZ" sz="1800" baseline="-25000">
                <a:latin typeface="Times New Roman" panose="02020603050405020304" pitchFamily="18" charset="0"/>
              </a:rPr>
              <a:t>2</a:t>
            </a:r>
            <a:r>
              <a:rPr lang="en-US" altLang="en-CZ" sz="1800">
                <a:latin typeface="Times New Roman" panose="02020603050405020304" pitchFamily="18" charset="0"/>
              </a:rPr>
              <a:t>O</a:t>
            </a:r>
          </a:p>
        </p:txBody>
      </p:sp>
      <p:sp>
        <p:nvSpPr>
          <p:cNvPr id="25605" name="TextBox 7">
            <a:extLst>
              <a:ext uri="{FF2B5EF4-FFF2-40B4-BE49-F238E27FC236}">
                <a16:creationId xmlns:a16="http://schemas.microsoft.com/office/drawing/2014/main" id="{D69839AD-417A-6544-AD16-58872D73721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19300" y="4356100"/>
            <a:ext cx="41592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n-US" altLang="en-CZ" sz="1800"/>
              <a:t>➡</a:t>
            </a:r>
          </a:p>
        </p:txBody>
      </p:sp>
      <p:graphicFrame>
        <p:nvGraphicFramePr>
          <p:cNvPr id="61445" name="Object 5">
            <a:extLst>
              <a:ext uri="{FF2B5EF4-FFF2-40B4-BE49-F238E27FC236}">
                <a16:creationId xmlns:a16="http://schemas.microsoft.com/office/drawing/2014/main" id="{2DD3EB46-B2C8-2543-A9AE-E54F6871B6E2}"/>
              </a:ext>
            </a:extLst>
          </p:cNvPr>
          <p:cNvGraphicFramePr>
            <a:graphicFrameLocks noChangeAspect="1"/>
          </p:cNvGraphicFramePr>
          <p:nvPr/>
        </p:nvGraphicFramePr>
        <p:xfrm>
          <a:off x="7585075" y="5334000"/>
          <a:ext cx="1558925" cy="4556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825500" imgH="241300" progId="Equation.3">
                  <p:embed/>
                </p:oleObj>
              </mc:Choice>
              <mc:Fallback>
                <p:oleObj name="Equation" r:id="rId6" imgW="825500" imgH="241300" progId="Equation.3">
                  <p:embed/>
                  <p:pic>
                    <p:nvPicPr>
                      <p:cNvPr id="61445" name="Object 5">
                        <a:extLst>
                          <a:ext uri="{FF2B5EF4-FFF2-40B4-BE49-F238E27FC236}">
                            <a16:creationId xmlns:a16="http://schemas.microsoft.com/office/drawing/2014/main" id="{2DD3EB46-B2C8-2543-A9AE-E54F6871B6E2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585075" y="5334000"/>
                        <a:ext cx="1558925" cy="4556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>
                                  <a:alpha val="74997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" name="Rounded Rectangle 14">
            <a:extLst>
              <a:ext uri="{FF2B5EF4-FFF2-40B4-BE49-F238E27FC236}">
                <a16:creationId xmlns:a16="http://schemas.microsoft.com/office/drawing/2014/main" id="{5EA2E1AA-DDC8-9743-9FBB-F0970C4B559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79688" y="4756150"/>
            <a:ext cx="4976812" cy="1546225"/>
          </a:xfrm>
          <a:prstGeom prst="roundRect">
            <a:avLst>
              <a:gd name="adj" fmla="val 16667"/>
            </a:avLst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/>
          <a:p>
            <a:pPr algn="ctr"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graphicFrame>
        <p:nvGraphicFramePr>
          <p:cNvPr id="25608" name="Object 2">
            <a:extLst>
              <a:ext uri="{FF2B5EF4-FFF2-40B4-BE49-F238E27FC236}">
                <a16:creationId xmlns:a16="http://schemas.microsoft.com/office/drawing/2014/main" id="{67CB3B13-E1D9-DE40-9770-CF6F10672EB0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47650" y="4237038"/>
          <a:ext cx="1754188" cy="660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8" imgW="1282700" imgH="482600" progId="Equation.3">
                  <p:embed/>
                </p:oleObj>
              </mc:Choice>
              <mc:Fallback>
                <p:oleObj name="Equation" r:id="rId8" imgW="1282700" imgH="482600" progId="Equation.3">
                  <p:embed/>
                  <p:pic>
                    <p:nvPicPr>
                      <p:cNvPr id="25608" name="Object 2">
                        <a:extLst>
                          <a:ext uri="{FF2B5EF4-FFF2-40B4-BE49-F238E27FC236}">
                            <a16:creationId xmlns:a16="http://schemas.microsoft.com/office/drawing/2014/main" id="{67CB3B13-E1D9-DE40-9770-CF6F10672EB0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7650" y="4237038"/>
                        <a:ext cx="1754188" cy="660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5609" name="Object 4">
            <a:extLst>
              <a:ext uri="{FF2B5EF4-FFF2-40B4-BE49-F238E27FC236}">
                <a16:creationId xmlns:a16="http://schemas.microsoft.com/office/drawing/2014/main" id="{7BEF59A8-55CA-284D-B3F9-CD76D5C7D851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71475" y="5262563"/>
          <a:ext cx="1739900" cy="596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0" imgW="1333500" imgH="482600" progId="Equation.3">
                  <p:embed/>
                </p:oleObj>
              </mc:Choice>
              <mc:Fallback>
                <p:oleObj name="Equation" r:id="rId10" imgW="1333500" imgH="482600" progId="Equation.3">
                  <p:embed/>
                  <p:pic>
                    <p:nvPicPr>
                      <p:cNvPr id="25609" name="Object 4">
                        <a:extLst>
                          <a:ext uri="{FF2B5EF4-FFF2-40B4-BE49-F238E27FC236}">
                            <a16:creationId xmlns:a16="http://schemas.microsoft.com/office/drawing/2014/main" id="{7BEF59A8-55CA-284D-B3F9-CD76D5C7D851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1475" y="5262563"/>
                        <a:ext cx="1739900" cy="596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5610" name="Object 4">
            <a:extLst>
              <a:ext uri="{FF2B5EF4-FFF2-40B4-BE49-F238E27FC236}">
                <a16:creationId xmlns:a16="http://schemas.microsoft.com/office/drawing/2014/main" id="{9BA70C5F-D694-7A4E-A568-40151399D219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11150" y="5827713"/>
          <a:ext cx="1870075" cy="6270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2" imgW="1435100" imgH="508000" progId="Equation.3">
                  <p:embed/>
                </p:oleObj>
              </mc:Choice>
              <mc:Fallback>
                <p:oleObj name="Equation" r:id="rId12" imgW="1435100" imgH="508000" progId="Equation.3">
                  <p:embed/>
                  <p:pic>
                    <p:nvPicPr>
                      <p:cNvPr id="25610" name="Object 4">
                        <a:extLst>
                          <a:ext uri="{FF2B5EF4-FFF2-40B4-BE49-F238E27FC236}">
                            <a16:creationId xmlns:a16="http://schemas.microsoft.com/office/drawing/2014/main" id="{9BA70C5F-D694-7A4E-A568-40151399D219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1150" y="5827713"/>
                        <a:ext cx="1870075" cy="6270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5611" name="TextBox 2">
            <a:extLst>
              <a:ext uri="{FF2B5EF4-FFF2-40B4-BE49-F238E27FC236}">
                <a16:creationId xmlns:a16="http://schemas.microsoft.com/office/drawing/2014/main" id="{7C4B055B-2691-C84E-B3D9-7C0A696E3EF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5750" y="209550"/>
            <a:ext cx="8858250" cy="3524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n-US" altLang="en-CZ" sz="1800">
                <a:latin typeface="Calibri" panose="020F0502020204030204" pitchFamily="34" charset="0"/>
              </a:rPr>
              <a:t>	</a:t>
            </a:r>
            <a:r>
              <a:rPr lang="en-US" altLang="en-CZ" sz="1800">
                <a:latin typeface="Times New Roman" panose="02020603050405020304" pitchFamily="18" charset="0"/>
              </a:rPr>
              <a:t>An example: </a:t>
            </a:r>
          </a:p>
          <a:p>
            <a:pPr eaLnBrk="1" hangingPunct="1"/>
            <a:endParaRPr lang="en-US" altLang="en-CZ" sz="1800">
              <a:latin typeface="Times New Roman" panose="02020603050405020304" pitchFamily="18" charset="0"/>
            </a:endParaRPr>
          </a:p>
          <a:p>
            <a:pPr eaLnBrk="1" hangingPunct="1"/>
            <a:endParaRPr lang="en-US" altLang="en-CZ" sz="1800">
              <a:latin typeface="Times New Roman" panose="02020603050405020304" pitchFamily="18" charset="0"/>
            </a:endParaRPr>
          </a:p>
          <a:p>
            <a:pPr eaLnBrk="1" hangingPunct="1"/>
            <a:endParaRPr lang="en-US" altLang="en-CZ" sz="1800">
              <a:latin typeface="Times New Roman" panose="02020603050405020304" pitchFamily="18" charset="0"/>
            </a:endParaRPr>
          </a:p>
          <a:p>
            <a:pPr eaLnBrk="1" hangingPunct="1"/>
            <a:r>
              <a:rPr lang="en-US" altLang="en-CZ" sz="1800">
                <a:latin typeface="Times New Roman" panose="02020603050405020304" pitchFamily="18" charset="0"/>
              </a:rPr>
              <a:t> 	comprises:</a:t>
            </a:r>
          </a:p>
          <a:p>
            <a:pPr eaLnBrk="1" hangingPunct="1"/>
            <a:r>
              <a:rPr lang="en-US" altLang="en-CZ" sz="1800">
                <a:latin typeface="Times New Roman" panose="02020603050405020304" pitchFamily="18" charset="0"/>
              </a:rPr>
              <a:t> </a:t>
            </a:r>
          </a:p>
          <a:p>
            <a:pPr eaLnBrk="1" hangingPunct="1">
              <a:spcBef>
                <a:spcPts val="600"/>
              </a:spcBef>
              <a:buFont typeface="Wingdings" pitchFamily="2" charset="2"/>
              <a:buChar char="v"/>
            </a:pPr>
            <a:r>
              <a:rPr lang="en-US" altLang="en-CZ" sz="1800">
                <a:latin typeface="Times New Roman" panose="02020603050405020304" pitchFamily="18" charset="0"/>
              </a:rPr>
              <a:t> two forms of the Pt-complex - cis-[Pt(NH</a:t>
            </a:r>
            <a:r>
              <a:rPr lang="en-US" altLang="en-CZ" sz="1800" baseline="-25000">
                <a:latin typeface="Times New Roman" panose="02020603050405020304" pitchFamily="18" charset="0"/>
              </a:rPr>
              <a:t>3</a:t>
            </a:r>
            <a:r>
              <a:rPr lang="en-US" altLang="en-CZ" sz="1800">
                <a:latin typeface="Times New Roman" panose="02020603050405020304" pitchFamily="18" charset="0"/>
              </a:rPr>
              <a:t>)</a:t>
            </a:r>
            <a:r>
              <a:rPr lang="en-US" altLang="en-CZ" sz="1800" baseline="-25000">
                <a:latin typeface="Times New Roman" panose="02020603050405020304" pitchFamily="18" charset="0"/>
              </a:rPr>
              <a:t>2</a:t>
            </a:r>
            <a:r>
              <a:rPr lang="en-US" altLang="en-CZ" sz="1800">
                <a:latin typeface="Times New Roman" panose="02020603050405020304" pitchFamily="18" charset="0"/>
              </a:rPr>
              <a:t>Cl(H</a:t>
            </a:r>
            <a:r>
              <a:rPr lang="en-US" altLang="en-CZ" sz="1800" baseline="-25000">
                <a:latin typeface="Times New Roman" panose="02020603050405020304" pitchFamily="18" charset="0"/>
              </a:rPr>
              <a:t>2</a:t>
            </a:r>
            <a:r>
              <a:rPr lang="en-US" altLang="en-CZ" sz="1800">
                <a:latin typeface="Times New Roman" panose="02020603050405020304" pitchFamily="18" charset="0"/>
              </a:rPr>
              <a:t>O)]</a:t>
            </a:r>
            <a:r>
              <a:rPr lang="en-US" altLang="en-CZ" sz="1800" baseline="30000">
                <a:latin typeface="Times New Roman" panose="02020603050405020304" pitchFamily="18" charset="0"/>
              </a:rPr>
              <a:t>+ </a:t>
            </a:r>
            <a:r>
              <a:rPr lang="en-US" altLang="en-CZ" sz="1800">
                <a:latin typeface="Times New Roman" panose="02020603050405020304" pitchFamily="18" charset="0"/>
              </a:rPr>
              <a:t> and cis-[Pt(NH</a:t>
            </a:r>
            <a:r>
              <a:rPr lang="en-US" altLang="en-CZ" sz="1800" baseline="-25000">
                <a:latin typeface="Times New Roman" panose="02020603050405020304" pitchFamily="18" charset="0"/>
              </a:rPr>
              <a:t>3</a:t>
            </a:r>
            <a:r>
              <a:rPr lang="en-US" altLang="en-CZ" sz="1800">
                <a:latin typeface="Times New Roman" panose="02020603050405020304" pitchFamily="18" charset="0"/>
              </a:rPr>
              <a:t>)</a:t>
            </a:r>
            <a:r>
              <a:rPr lang="en-US" altLang="en-CZ" sz="1800" baseline="-25000">
                <a:latin typeface="Times New Roman" panose="02020603050405020304" pitchFamily="18" charset="0"/>
              </a:rPr>
              <a:t>2</a:t>
            </a:r>
            <a:r>
              <a:rPr lang="en-US" altLang="en-CZ" sz="1800">
                <a:latin typeface="Times New Roman" panose="02020603050405020304" pitchFamily="18" charset="0"/>
              </a:rPr>
              <a:t>Cl(OH)]</a:t>
            </a:r>
          </a:p>
          <a:p>
            <a:pPr eaLnBrk="1" hangingPunct="1">
              <a:spcBef>
                <a:spcPts val="600"/>
              </a:spcBef>
              <a:buFont typeface="Wingdings" pitchFamily="2" charset="2"/>
              <a:buChar char="v"/>
            </a:pPr>
            <a:r>
              <a:rPr lang="en-US" altLang="en-CZ" sz="1800">
                <a:latin typeface="Times New Roman" panose="02020603050405020304" pitchFamily="18" charset="0"/>
              </a:rPr>
              <a:t> four different states of cysteine: protonated Cys</a:t>
            </a:r>
            <a:r>
              <a:rPr lang="en-US" altLang="en-CZ" sz="1800" baseline="30000">
                <a:latin typeface="Times New Roman" panose="02020603050405020304" pitchFamily="18" charset="0"/>
              </a:rPr>
              <a:t>+</a:t>
            </a:r>
            <a:r>
              <a:rPr lang="en-US" altLang="en-CZ" sz="1800">
                <a:latin typeface="Times New Roman" panose="02020603050405020304" pitchFamily="18" charset="0"/>
              </a:rPr>
              <a:t>, neutral Cys, </a:t>
            </a:r>
          </a:p>
          <a:p>
            <a:pPr eaLnBrk="1" hangingPunct="1"/>
            <a:r>
              <a:rPr lang="en-US" altLang="en-CZ" sz="1800">
                <a:latin typeface="Times New Roman" panose="02020603050405020304" pitchFamily="18" charset="0"/>
              </a:rPr>
              <a:t>            and two deprotonated forms: Cys</a:t>
            </a:r>
            <a:r>
              <a:rPr lang="en-US" altLang="en-CZ" sz="1800" baseline="30000">
                <a:latin typeface="Times New Roman" panose="02020603050405020304" pitchFamily="18" charset="0"/>
              </a:rPr>
              <a:t>-</a:t>
            </a:r>
            <a:r>
              <a:rPr lang="en-US" altLang="en-CZ" sz="1800">
                <a:latin typeface="Times New Roman" panose="02020603050405020304" pitchFamily="18" charset="0"/>
              </a:rPr>
              <a:t> and Cys</a:t>
            </a:r>
            <a:r>
              <a:rPr lang="en-US" altLang="en-CZ" sz="1800" baseline="30000">
                <a:latin typeface="Times New Roman" panose="02020603050405020304" pitchFamily="18" charset="0"/>
              </a:rPr>
              <a:t>2-</a:t>
            </a:r>
          </a:p>
          <a:p>
            <a:pPr eaLnBrk="1" hangingPunct="1">
              <a:spcBef>
                <a:spcPts val="600"/>
              </a:spcBef>
              <a:buFont typeface="Wingdings" pitchFamily="2" charset="2"/>
              <a:buChar char="v"/>
            </a:pPr>
            <a:r>
              <a:rPr lang="en-US" altLang="en-CZ" sz="1800" baseline="30000">
                <a:latin typeface="Times New Roman" panose="02020603050405020304" pitchFamily="18" charset="0"/>
              </a:rPr>
              <a:t> </a:t>
            </a:r>
            <a:r>
              <a:rPr lang="en-US" altLang="en-CZ" sz="1800">
                <a:latin typeface="Times New Roman" panose="02020603050405020304" pitchFamily="18" charset="0"/>
              </a:rPr>
              <a:t>water as H</a:t>
            </a:r>
            <a:r>
              <a:rPr lang="en-US" altLang="en-CZ" sz="1800" baseline="-25000">
                <a:latin typeface="Times New Roman" panose="02020603050405020304" pitchFamily="18" charset="0"/>
              </a:rPr>
              <a:t>3</a:t>
            </a:r>
            <a:r>
              <a:rPr lang="en-US" altLang="en-CZ" sz="1800">
                <a:latin typeface="Times New Roman" panose="02020603050405020304" pitchFamily="18" charset="0"/>
              </a:rPr>
              <a:t>O</a:t>
            </a:r>
            <a:r>
              <a:rPr lang="en-US" altLang="en-CZ" sz="1800" baseline="30000">
                <a:latin typeface="Times New Roman" panose="02020603050405020304" pitchFamily="18" charset="0"/>
              </a:rPr>
              <a:t>+</a:t>
            </a:r>
            <a:r>
              <a:rPr lang="en-US" altLang="en-CZ" sz="1800">
                <a:latin typeface="Times New Roman" panose="02020603050405020304" pitchFamily="18" charset="0"/>
              </a:rPr>
              <a:t>, H</a:t>
            </a:r>
            <a:r>
              <a:rPr lang="en-US" altLang="en-CZ" sz="1800" baseline="-25000">
                <a:latin typeface="Times New Roman" panose="02020603050405020304" pitchFamily="18" charset="0"/>
              </a:rPr>
              <a:t>2</a:t>
            </a:r>
            <a:r>
              <a:rPr lang="en-US" altLang="en-CZ" sz="1800">
                <a:latin typeface="Times New Roman" panose="02020603050405020304" pitchFamily="18" charset="0"/>
              </a:rPr>
              <a:t>O, and OH</a:t>
            </a:r>
            <a:r>
              <a:rPr lang="en-US" altLang="en-CZ" sz="1800" baseline="30000">
                <a:latin typeface="Times New Roman" panose="02020603050405020304" pitchFamily="18" charset="0"/>
              </a:rPr>
              <a:t>-</a:t>
            </a:r>
            <a:r>
              <a:rPr lang="en-US" altLang="en-CZ" sz="1800">
                <a:latin typeface="Times New Roman" panose="02020603050405020304" pitchFamily="18" charset="0"/>
              </a:rPr>
              <a:t> </a:t>
            </a:r>
          </a:p>
          <a:p>
            <a:pPr eaLnBrk="1" hangingPunct="1">
              <a:spcBef>
                <a:spcPts val="600"/>
              </a:spcBef>
              <a:buFont typeface="Wingdings" pitchFamily="2" charset="2"/>
              <a:buChar char="v"/>
            </a:pPr>
            <a:r>
              <a:rPr lang="en-US" altLang="en-CZ" sz="1800">
                <a:latin typeface="Times New Roman" panose="02020603050405020304" pitchFamily="18" charset="0"/>
              </a:rPr>
              <a:t> Pt(S-Cys) complex in 1- , neutral, and 1+ charged forms: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2" descr="Pt_OH_Met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70400" y="3967163"/>
            <a:ext cx="3622675" cy="2797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746" name="TextBox 3"/>
          <p:cNvSpPr txBox="1">
            <a:spLocks noChangeArrowheads="1"/>
          </p:cNvSpPr>
          <p:nvPr/>
        </p:nvSpPr>
        <p:spPr bwMode="auto">
          <a:xfrm>
            <a:off x="0" y="-369888"/>
            <a:ext cx="2214563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800" b="1">
                <a:latin typeface="Symbol" charset="0"/>
                <a:cs typeface="Times New Roman" charset="0"/>
                <a:sym typeface="Symbol" charset="0"/>
              </a:rPr>
              <a:t> Δ</a:t>
            </a:r>
            <a:r>
              <a:rPr lang="en-US" sz="1800">
                <a:latin typeface="Times New Roman" charset="0"/>
                <a:cs typeface="Times New Roman" charset="0"/>
              </a:rPr>
              <a:t>G</a:t>
            </a:r>
            <a:r>
              <a:rPr lang="en-US" sz="1800" baseline="30000">
                <a:latin typeface="Times New Roman" charset="0"/>
                <a:cs typeface="Times New Roman" charset="0"/>
              </a:rPr>
              <a:t>0</a:t>
            </a:r>
            <a:r>
              <a:rPr lang="ja-JP" altLang="en-US" sz="1800">
                <a:latin typeface="Times New Roman" charset="0"/>
                <a:cs typeface="Times New Roman" charset="0"/>
              </a:rPr>
              <a:t>’</a:t>
            </a:r>
            <a:r>
              <a:rPr lang="en-US" altLang="ja-JP" sz="1800">
                <a:latin typeface="Times New Roman" charset="0"/>
                <a:cs typeface="Times New Roman" charset="0"/>
              </a:rPr>
              <a:t>=f([H</a:t>
            </a:r>
            <a:r>
              <a:rPr lang="en-US" altLang="ja-JP" sz="1800" baseline="30000">
                <a:latin typeface="Times New Roman" charset="0"/>
                <a:cs typeface="Times New Roman" charset="0"/>
              </a:rPr>
              <a:t>+</a:t>
            </a:r>
            <a:r>
              <a:rPr lang="en-US" altLang="ja-JP" sz="1800">
                <a:latin typeface="Times New Roman" charset="0"/>
                <a:cs typeface="Times New Roman" charset="0"/>
              </a:rPr>
              <a:t>])</a:t>
            </a:r>
            <a:endParaRPr lang="en-US" sz="1800">
              <a:latin typeface="Times New Roman" charset="0"/>
              <a:cs typeface="Times New Roman" charset="0"/>
            </a:endParaRPr>
          </a:p>
        </p:txBody>
      </p:sp>
      <p:sp>
        <p:nvSpPr>
          <p:cNvPr id="36868" name="Rectangle 4"/>
          <p:cNvSpPr>
            <a:spLocks noChangeArrowheads="1"/>
          </p:cNvSpPr>
          <p:nvPr/>
        </p:nvSpPr>
        <p:spPr bwMode="auto">
          <a:xfrm>
            <a:off x="252413" y="295275"/>
            <a:ext cx="5775325" cy="1231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pPr eaLnBrk="0" hangingPunct="0">
              <a:tabLst>
                <a:tab pos="457200" algn="l"/>
              </a:tabLst>
            </a:pPr>
            <a:r>
              <a:rPr lang="cs-CZ" sz="1400" b="1" dirty="0">
                <a:latin typeface="Times New Roman" charset="0"/>
                <a:cs typeface="Times New Roman" charset="0"/>
              </a:rPr>
              <a:t>pH dependence </a:t>
            </a:r>
            <a:r>
              <a:rPr lang="cs-CZ" sz="1400" b="1" dirty="0" err="1">
                <a:latin typeface="Times New Roman" charset="0"/>
                <a:cs typeface="Times New Roman" charset="0"/>
              </a:rPr>
              <a:t>of</a:t>
            </a:r>
            <a:r>
              <a:rPr lang="cs-CZ" sz="1400" b="1" dirty="0">
                <a:latin typeface="Times New Roman" charset="0"/>
                <a:cs typeface="Times New Roman" charset="0"/>
              </a:rPr>
              <a:t> </a:t>
            </a:r>
            <a:r>
              <a:rPr lang="cs-CZ" sz="1400" b="1" dirty="0" err="1">
                <a:latin typeface="Times New Roman" charset="0"/>
                <a:cs typeface="Times New Roman" charset="0"/>
              </a:rPr>
              <a:t>the</a:t>
            </a:r>
            <a:r>
              <a:rPr lang="cs-CZ" sz="1400" b="1" dirty="0">
                <a:latin typeface="Times New Roman" charset="0"/>
                <a:cs typeface="Times New Roman" charset="0"/>
              </a:rPr>
              <a:t> </a:t>
            </a:r>
            <a:r>
              <a:rPr lang="cs-CZ" sz="1400" b="1" dirty="0" err="1">
                <a:latin typeface="Times New Roman" charset="0"/>
                <a:cs typeface="Times New Roman" charset="0"/>
              </a:rPr>
              <a:t>reaction</a:t>
            </a:r>
            <a:r>
              <a:rPr lang="cs-CZ" sz="1400" b="1" dirty="0">
                <a:latin typeface="Times New Roman" charset="0"/>
                <a:cs typeface="Times New Roman" charset="0"/>
              </a:rPr>
              <a:t> </a:t>
            </a:r>
            <a:r>
              <a:rPr lang="cs-CZ" sz="1400" b="1" dirty="0" err="1">
                <a:latin typeface="Times New Roman" charset="0"/>
                <a:cs typeface="Times New Roman" charset="0"/>
              </a:rPr>
              <a:t>Gibbs</a:t>
            </a:r>
            <a:r>
              <a:rPr lang="cs-CZ" sz="1400" b="1" dirty="0">
                <a:latin typeface="Times New Roman" charset="0"/>
                <a:cs typeface="Times New Roman" charset="0"/>
              </a:rPr>
              <a:t>-Alberty </a:t>
            </a:r>
            <a:r>
              <a:rPr lang="cs-CZ" sz="1400" b="1" dirty="0" err="1">
                <a:latin typeface="Times New Roman" charset="0"/>
                <a:cs typeface="Times New Roman" charset="0"/>
              </a:rPr>
              <a:t>energies</a:t>
            </a:r>
            <a:r>
              <a:rPr lang="cs-CZ" sz="1400" b="1" dirty="0">
                <a:latin typeface="Times New Roman" charset="0"/>
                <a:cs typeface="Times New Roman" charset="0"/>
              </a:rPr>
              <a:t> </a:t>
            </a:r>
            <a:r>
              <a:rPr lang="en-US" sz="1400" b="1" dirty="0">
                <a:latin typeface="Times New Roman" charset="0"/>
                <a:cs typeface="Times New Roman" charset="0"/>
              </a:rPr>
              <a:t>ΔGA</a:t>
            </a:r>
            <a:r>
              <a:rPr lang="en-US" sz="1400" b="1" baseline="30000" dirty="0">
                <a:latin typeface="Times New Roman" charset="0"/>
                <a:cs typeface="Times New Roman" charset="0"/>
              </a:rPr>
              <a:t>0′</a:t>
            </a:r>
            <a:r>
              <a:rPr lang="en-US" sz="1400" b="1" dirty="0">
                <a:latin typeface="Times New Roman" charset="0"/>
                <a:cs typeface="Times New Roman" charset="0"/>
              </a:rPr>
              <a:t>(</a:t>
            </a:r>
            <a:r>
              <a:rPr lang="en-US" sz="1400" b="1" dirty="0" err="1">
                <a:latin typeface="Times New Roman" charset="0"/>
                <a:cs typeface="Times New Roman" charset="0"/>
              </a:rPr>
              <a:t>T,p,pH</a:t>
            </a:r>
            <a:r>
              <a:rPr lang="en-US" sz="1400" b="1" dirty="0">
                <a:latin typeface="Times New Roman" charset="0"/>
                <a:cs typeface="Times New Roman" charset="0"/>
              </a:rPr>
              <a:t>):</a:t>
            </a:r>
            <a:endParaRPr lang="en-US" altLang="zh-CN" sz="1400" dirty="0">
              <a:latin typeface="Times New Roman" charset="0"/>
              <a:cs typeface="Times New Roman" charset="0"/>
            </a:endParaRPr>
          </a:p>
          <a:p>
            <a:pPr eaLnBrk="0" hangingPunct="0">
              <a:buFontTx/>
              <a:buChar char="•"/>
              <a:tabLst>
                <a:tab pos="457200" algn="l"/>
              </a:tabLst>
            </a:pPr>
            <a:endParaRPr lang="en-US" altLang="zh-CN" sz="1200" dirty="0">
              <a:latin typeface="Times New Roman" charset="0"/>
              <a:cs typeface="Times New Roman" charset="0"/>
            </a:endParaRPr>
          </a:p>
          <a:p>
            <a:pPr eaLnBrk="0" hangingPunct="0">
              <a:buFont typeface="Calibri" charset="0"/>
              <a:buAutoNum type="alphaLcParenR"/>
              <a:tabLst>
                <a:tab pos="457200" algn="l"/>
              </a:tabLst>
            </a:pPr>
            <a:r>
              <a:rPr lang="en-US" altLang="zh-CN" sz="1200" dirty="0">
                <a:latin typeface="Times New Roman" charset="0"/>
                <a:cs typeface="Times New Roman" charset="0"/>
              </a:rPr>
              <a:t> cis‑[Pt(NH</a:t>
            </a:r>
            <a:r>
              <a:rPr lang="en-US" altLang="zh-CN" sz="1200" baseline="-30000" dirty="0">
                <a:latin typeface="Times New Roman" charset="0"/>
                <a:cs typeface="Times New Roman" charset="0"/>
              </a:rPr>
              <a:t>3</a:t>
            </a:r>
            <a:r>
              <a:rPr lang="en-US" altLang="zh-CN" sz="1200" dirty="0">
                <a:latin typeface="Times New Roman" charset="0"/>
                <a:cs typeface="Times New Roman" charset="0"/>
              </a:rPr>
              <a:t>)</a:t>
            </a:r>
            <a:r>
              <a:rPr lang="en-US" altLang="zh-CN" sz="1200" baseline="-30000" dirty="0">
                <a:latin typeface="Times New Roman" charset="0"/>
                <a:cs typeface="Times New Roman" charset="0"/>
              </a:rPr>
              <a:t>2</a:t>
            </a:r>
            <a:r>
              <a:rPr lang="en-US" altLang="zh-CN" sz="1200" dirty="0">
                <a:latin typeface="Times New Roman" charset="0"/>
                <a:cs typeface="Times New Roman" charset="0"/>
              </a:rPr>
              <a:t>Cl(H</a:t>
            </a:r>
            <a:r>
              <a:rPr lang="en-US" altLang="zh-CN" sz="1200" baseline="-30000" dirty="0">
                <a:latin typeface="Times New Roman" charset="0"/>
                <a:cs typeface="Times New Roman" charset="0"/>
              </a:rPr>
              <a:t>2</a:t>
            </a:r>
            <a:r>
              <a:rPr lang="en-US" altLang="zh-CN" sz="1200" dirty="0">
                <a:latin typeface="Times New Roman" charset="0"/>
                <a:cs typeface="Times New Roman" charset="0"/>
              </a:rPr>
              <a:t>O)]</a:t>
            </a:r>
            <a:r>
              <a:rPr lang="en-US" altLang="zh-CN" sz="1200" baseline="30000" dirty="0">
                <a:latin typeface="Times New Roman" charset="0"/>
                <a:cs typeface="Times New Roman" charset="0"/>
              </a:rPr>
              <a:t>+</a:t>
            </a:r>
            <a:r>
              <a:rPr lang="en-US" altLang="zh-CN" sz="1200" dirty="0">
                <a:latin typeface="Times New Roman" charset="0"/>
                <a:cs typeface="Times New Roman" charset="0"/>
              </a:rPr>
              <a:t> + </a:t>
            </a:r>
            <a:r>
              <a:rPr lang="en-US" altLang="zh-CN" sz="1200" dirty="0" err="1">
                <a:latin typeface="Times New Roman" charset="0"/>
                <a:cs typeface="Times New Roman" charset="0"/>
              </a:rPr>
              <a:t>Cys</a:t>
            </a:r>
            <a:r>
              <a:rPr lang="en-US" altLang="zh-CN" sz="1200" dirty="0">
                <a:latin typeface="Times New Roman" charset="0"/>
                <a:cs typeface="Times New Roman" charset="0"/>
              </a:rPr>
              <a:t> → cis‑[Pt(NH</a:t>
            </a:r>
            <a:r>
              <a:rPr lang="en-US" altLang="zh-CN" sz="1200" baseline="-30000" dirty="0">
                <a:latin typeface="Times New Roman" charset="0"/>
                <a:cs typeface="Times New Roman" charset="0"/>
              </a:rPr>
              <a:t>3</a:t>
            </a:r>
            <a:r>
              <a:rPr lang="en-US" altLang="zh-CN" sz="1200" dirty="0">
                <a:latin typeface="Times New Roman" charset="0"/>
                <a:cs typeface="Times New Roman" charset="0"/>
              </a:rPr>
              <a:t>)</a:t>
            </a:r>
            <a:r>
              <a:rPr lang="en-US" altLang="zh-CN" sz="1200" baseline="-30000" dirty="0">
                <a:latin typeface="Times New Roman" charset="0"/>
                <a:cs typeface="Times New Roman" charset="0"/>
              </a:rPr>
              <a:t>2</a:t>
            </a:r>
            <a:r>
              <a:rPr lang="en-US" altLang="zh-CN" sz="1200" dirty="0">
                <a:latin typeface="Times New Roman" charset="0"/>
                <a:cs typeface="Times New Roman" charset="0"/>
              </a:rPr>
              <a:t>Cl(</a:t>
            </a:r>
            <a:r>
              <a:rPr lang="en-US" altLang="zh-CN" sz="1200" dirty="0" err="1">
                <a:latin typeface="Times New Roman" charset="0"/>
                <a:cs typeface="Times New Roman" charset="0"/>
              </a:rPr>
              <a:t>Cys</a:t>
            </a:r>
            <a:r>
              <a:rPr lang="en-US" altLang="zh-CN" sz="1200" dirty="0">
                <a:latin typeface="Times New Roman" charset="0"/>
                <a:cs typeface="Times New Roman" charset="0"/>
              </a:rPr>
              <a:t>)]</a:t>
            </a:r>
            <a:r>
              <a:rPr lang="en-US" altLang="zh-CN" sz="1200" baseline="30000" dirty="0">
                <a:latin typeface="Times New Roman" charset="0"/>
                <a:cs typeface="Times New Roman" charset="0"/>
              </a:rPr>
              <a:t>+</a:t>
            </a:r>
            <a:r>
              <a:rPr lang="en-US" altLang="zh-CN" sz="1200" dirty="0">
                <a:latin typeface="Times New Roman" charset="0"/>
                <a:cs typeface="Times New Roman" charset="0"/>
              </a:rPr>
              <a:t> + H</a:t>
            </a:r>
            <a:r>
              <a:rPr lang="en-US" altLang="zh-CN" sz="1200" baseline="-30000" dirty="0">
                <a:latin typeface="Times New Roman" charset="0"/>
                <a:cs typeface="Times New Roman" charset="0"/>
              </a:rPr>
              <a:t>2</a:t>
            </a:r>
            <a:r>
              <a:rPr lang="en-US" altLang="zh-CN" sz="1200" dirty="0">
                <a:latin typeface="Times New Roman" charset="0"/>
                <a:cs typeface="Times New Roman" charset="0"/>
              </a:rPr>
              <a:t>O.</a:t>
            </a:r>
            <a:r>
              <a:rPr lang="en-US" altLang="zh-CN" sz="1200" b="1" dirty="0">
                <a:latin typeface="Times New Roman" charset="0"/>
                <a:cs typeface="Times New Roman" charset="0"/>
              </a:rPr>
              <a:t> </a:t>
            </a:r>
            <a:endParaRPr lang="en-US" altLang="zh-CN" sz="1200" dirty="0">
              <a:latin typeface="Calibri" charset="0"/>
              <a:ea typeface="SimSun" charset="0"/>
              <a:cs typeface="SimSun" charset="0"/>
            </a:endParaRPr>
          </a:p>
          <a:p>
            <a:pPr eaLnBrk="0" hangingPunct="0">
              <a:buFont typeface="Calibri" charset="0"/>
              <a:buAutoNum type="alphaLcParenR"/>
              <a:tabLst>
                <a:tab pos="457200" algn="l"/>
              </a:tabLst>
            </a:pPr>
            <a:r>
              <a:rPr lang="en-US" altLang="zh-CN" sz="1200" dirty="0">
                <a:latin typeface="Times New Roman" charset="0"/>
                <a:ea typeface="SimSun" charset="0"/>
                <a:cs typeface="SimSun" charset="0"/>
              </a:rPr>
              <a:t> cis‑[Pt(NH</a:t>
            </a:r>
            <a:r>
              <a:rPr lang="en-US" altLang="zh-CN" sz="1200" baseline="-30000" dirty="0">
                <a:latin typeface="Times New Roman" charset="0"/>
                <a:ea typeface="SimSun" charset="0"/>
                <a:cs typeface="SimSun" charset="0"/>
              </a:rPr>
              <a:t>3</a:t>
            </a:r>
            <a:r>
              <a:rPr lang="en-US" altLang="zh-CN" sz="1200" dirty="0">
                <a:latin typeface="Times New Roman" charset="0"/>
                <a:ea typeface="SimSun" charset="0"/>
                <a:cs typeface="SimSun" charset="0"/>
              </a:rPr>
              <a:t>)</a:t>
            </a:r>
            <a:r>
              <a:rPr lang="en-US" altLang="zh-CN" sz="1200" baseline="-30000" dirty="0">
                <a:latin typeface="Times New Roman" charset="0"/>
                <a:ea typeface="SimSun" charset="0"/>
                <a:cs typeface="SimSun" charset="0"/>
              </a:rPr>
              <a:t>2</a:t>
            </a:r>
            <a:r>
              <a:rPr lang="en-US" altLang="zh-CN" sz="1200" dirty="0">
                <a:latin typeface="Times New Roman" charset="0"/>
                <a:ea typeface="SimSun" charset="0"/>
                <a:cs typeface="SimSun" charset="0"/>
              </a:rPr>
              <a:t>OH(H</a:t>
            </a:r>
            <a:r>
              <a:rPr lang="en-US" altLang="zh-CN" sz="1200" baseline="-30000" dirty="0">
                <a:latin typeface="Times New Roman" charset="0"/>
                <a:ea typeface="SimSun" charset="0"/>
                <a:cs typeface="SimSun" charset="0"/>
              </a:rPr>
              <a:t>2</a:t>
            </a:r>
            <a:r>
              <a:rPr lang="en-US" altLang="zh-CN" sz="1200" dirty="0">
                <a:latin typeface="Times New Roman" charset="0"/>
                <a:ea typeface="SimSun" charset="0"/>
                <a:cs typeface="SimSun" charset="0"/>
              </a:rPr>
              <a:t>O)]</a:t>
            </a:r>
            <a:r>
              <a:rPr lang="en-US" altLang="zh-CN" sz="1200" baseline="30000" dirty="0">
                <a:latin typeface="Times New Roman" charset="0"/>
                <a:ea typeface="SimSun" charset="0"/>
                <a:cs typeface="SimSun" charset="0"/>
              </a:rPr>
              <a:t>+</a:t>
            </a:r>
            <a:r>
              <a:rPr lang="en-US" altLang="zh-CN" sz="1200" dirty="0">
                <a:latin typeface="Times New Roman" charset="0"/>
                <a:ea typeface="SimSun" charset="0"/>
                <a:cs typeface="SimSun" charset="0"/>
              </a:rPr>
              <a:t> + </a:t>
            </a:r>
            <a:r>
              <a:rPr lang="en-US" altLang="zh-CN" sz="1200" dirty="0" err="1">
                <a:latin typeface="Times New Roman" charset="0"/>
                <a:ea typeface="SimSun" charset="0"/>
                <a:cs typeface="SimSun" charset="0"/>
              </a:rPr>
              <a:t>Cys</a:t>
            </a:r>
            <a:r>
              <a:rPr lang="en-US" altLang="zh-CN" sz="1200" dirty="0">
                <a:latin typeface="Times New Roman" charset="0"/>
                <a:ea typeface="SimSun" charset="0"/>
                <a:cs typeface="SimSun" charset="0"/>
              </a:rPr>
              <a:t> → cis‑[Pt(NH</a:t>
            </a:r>
            <a:r>
              <a:rPr lang="en-US" altLang="zh-CN" sz="1200" baseline="-30000" dirty="0">
                <a:latin typeface="Times New Roman" charset="0"/>
                <a:ea typeface="SimSun" charset="0"/>
                <a:cs typeface="SimSun" charset="0"/>
              </a:rPr>
              <a:t>3</a:t>
            </a:r>
            <a:r>
              <a:rPr lang="en-US" altLang="zh-CN" sz="1200" dirty="0">
                <a:latin typeface="Times New Roman" charset="0"/>
                <a:ea typeface="SimSun" charset="0"/>
                <a:cs typeface="SimSun" charset="0"/>
              </a:rPr>
              <a:t>)</a:t>
            </a:r>
            <a:r>
              <a:rPr lang="en-US" altLang="zh-CN" sz="1200" baseline="-30000" dirty="0">
                <a:latin typeface="Times New Roman" charset="0"/>
                <a:ea typeface="SimSun" charset="0"/>
                <a:cs typeface="SimSun" charset="0"/>
              </a:rPr>
              <a:t>2</a:t>
            </a:r>
            <a:r>
              <a:rPr lang="en-US" altLang="zh-CN" sz="1200" dirty="0">
                <a:latin typeface="Times New Roman" charset="0"/>
                <a:ea typeface="SimSun" charset="0"/>
                <a:cs typeface="SimSun" charset="0"/>
              </a:rPr>
              <a:t>OH(</a:t>
            </a:r>
            <a:r>
              <a:rPr lang="en-US" altLang="zh-CN" sz="1200" dirty="0" err="1">
                <a:latin typeface="Times New Roman" charset="0"/>
                <a:ea typeface="SimSun" charset="0"/>
                <a:cs typeface="SimSun" charset="0"/>
              </a:rPr>
              <a:t>Cys</a:t>
            </a:r>
            <a:r>
              <a:rPr lang="en-US" altLang="zh-CN" sz="1200" dirty="0">
                <a:latin typeface="Times New Roman" charset="0"/>
                <a:ea typeface="SimSun" charset="0"/>
                <a:cs typeface="SimSun" charset="0"/>
              </a:rPr>
              <a:t>)]</a:t>
            </a:r>
            <a:r>
              <a:rPr lang="en-US" altLang="zh-CN" sz="1200" baseline="30000" dirty="0">
                <a:latin typeface="Times New Roman" charset="0"/>
                <a:ea typeface="SimSun" charset="0"/>
                <a:cs typeface="SimSun" charset="0"/>
              </a:rPr>
              <a:t>+</a:t>
            </a:r>
            <a:r>
              <a:rPr lang="en-US" altLang="zh-CN" sz="1200" dirty="0">
                <a:latin typeface="Times New Roman" charset="0"/>
                <a:ea typeface="SimSun" charset="0"/>
                <a:cs typeface="SimSun" charset="0"/>
              </a:rPr>
              <a:t> + H</a:t>
            </a:r>
            <a:r>
              <a:rPr lang="en-US" altLang="zh-CN" sz="1200" baseline="-30000" dirty="0">
                <a:latin typeface="Times New Roman" charset="0"/>
                <a:ea typeface="SimSun" charset="0"/>
                <a:cs typeface="SimSun" charset="0"/>
              </a:rPr>
              <a:t>2</a:t>
            </a:r>
            <a:r>
              <a:rPr lang="en-US" altLang="zh-CN" sz="1200" dirty="0">
                <a:latin typeface="Times New Roman" charset="0"/>
                <a:ea typeface="SimSun" charset="0"/>
                <a:cs typeface="SimSun" charset="0"/>
              </a:rPr>
              <a:t>O</a:t>
            </a:r>
            <a:endParaRPr lang="en-US" altLang="zh-CN" sz="1200" dirty="0">
              <a:latin typeface="Calibri" charset="0"/>
              <a:ea typeface="SimSun" charset="0"/>
              <a:cs typeface="SimSun" charset="0"/>
            </a:endParaRPr>
          </a:p>
          <a:p>
            <a:pPr eaLnBrk="0" hangingPunct="0">
              <a:buFont typeface="Calibri" charset="0"/>
              <a:buAutoNum type="alphaLcParenR"/>
              <a:tabLst>
                <a:tab pos="457200" algn="l"/>
              </a:tabLst>
            </a:pPr>
            <a:r>
              <a:rPr lang="en-US" altLang="zh-CN" sz="1200" dirty="0">
                <a:latin typeface="Times New Roman" charset="0"/>
                <a:ea typeface="SimSun" charset="0"/>
                <a:cs typeface="SimSun" charset="0"/>
              </a:rPr>
              <a:t> cis‑[Pt(NH</a:t>
            </a:r>
            <a:r>
              <a:rPr lang="en-US" altLang="zh-CN" sz="1200" baseline="-30000" dirty="0">
                <a:latin typeface="Times New Roman" charset="0"/>
                <a:ea typeface="SimSun" charset="0"/>
                <a:cs typeface="SimSun" charset="0"/>
              </a:rPr>
              <a:t>3</a:t>
            </a:r>
            <a:r>
              <a:rPr lang="en-US" altLang="zh-CN" sz="1200" dirty="0">
                <a:latin typeface="Times New Roman" charset="0"/>
                <a:ea typeface="SimSun" charset="0"/>
                <a:cs typeface="SimSun" charset="0"/>
              </a:rPr>
              <a:t>)</a:t>
            </a:r>
            <a:r>
              <a:rPr lang="en-US" altLang="zh-CN" sz="1200" baseline="-30000" dirty="0">
                <a:latin typeface="Times New Roman" charset="0"/>
                <a:ea typeface="SimSun" charset="0"/>
                <a:cs typeface="SimSun" charset="0"/>
              </a:rPr>
              <a:t>2</a:t>
            </a:r>
            <a:r>
              <a:rPr lang="en-US" altLang="zh-CN" sz="1200" dirty="0">
                <a:latin typeface="Times New Roman" charset="0"/>
                <a:ea typeface="SimSun" charset="0"/>
                <a:cs typeface="SimSun" charset="0"/>
              </a:rPr>
              <a:t>Cl(H</a:t>
            </a:r>
            <a:r>
              <a:rPr lang="en-US" altLang="zh-CN" sz="1200" baseline="-30000" dirty="0">
                <a:latin typeface="Times New Roman" charset="0"/>
                <a:ea typeface="SimSun" charset="0"/>
                <a:cs typeface="SimSun" charset="0"/>
              </a:rPr>
              <a:t>2</a:t>
            </a:r>
            <a:r>
              <a:rPr lang="en-US" altLang="zh-CN" sz="1200" dirty="0">
                <a:latin typeface="Times New Roman" charset="0"/>
                <a:ea typeface="SimSun" charset="0"/>
                <a:cs typeface="SimSun" charset="0"/>
              </a:rPr>
              <a:t>O)]</a:t>
            </a:r>
            <a:r>
              <a:rPr lang="en-US" altLang="zh-CN" sz="1200" baseline="30000" dirty="0">
                <a:latin typeface="Times New Roman" charset="0"/>
                <a:ea typeface="SimSun" charset="0"/>
                <a:cs typeface="SimSun" charset="0"/>
              </a:rPr>
              <a:t>+</a:t>
            </a:r>
            <a:r>
              <a:rPr lang="en-US" altLang="zh-CN" sz="1200" dirty="0">
                <a:latin typeface="Times New Roman" charset="0"/>
                <a:ea typeface="SimSun" charset="0"/>
                <a:cs typeface="SimSun" charset="0"/>
              </a:rPr>
              <a:t> + Met → cis‑[Pt(NH</a:t>
            </a:r>
            <a:r>
              <a:rPr lang="en-US" altLang="zh-CN" sz="1200" baseline="-30000" dirty="0">
                <a:latin typeface="Times New Roman" charset="0"/>
                <a:ea typeface="SimSun" charset="0"/>
                <a:cs typeface="SimSun" charset="0"/>
              </a:rPr>
              <a:t>3</a:t>
            </a:r>
            <a:r>
              <a:rPr lang="en-US" altLang="zh-CN" sz="1200" dirty="0">
                <a:latin typeface="Times New Roman" charset="0"/>
                <a:ea typeface="SimSun" charset="0"/>
                <a:cs typeface="SimSun" charset="0"/>
              </a:rPr>
              <a:t>)</a:t>
            </a:r>
            <a:r>
              <a:rPr lang="en-US" altLang="zh-CN" sz="1200" baseline="-30000" dirty="0">
                <a:latin typeface="Times New Roman" charset="0"/>
                <a:ea typeface="SimSun" charset="0"/>
                <a:cs typeface="SimSun" charset="0"/>
              </a:rPr>
              <a:t>2</a:t>
            </a:r>
            <a:r>
              <a:rPr lang="en-US" altLang="zh-CN" sz="1200" dirty="0">
                <a:latin typeface="Times New Roman" charset="0"/>
                <a:ea typeface="SimSun" charset="0"/>
                <a:cs typeface="SimSun" charset="0"/>
              </a:rPr>
              <a:t>Cl(Met)]</a:t>
            </a:r>
            <a:r>
              <a:rPr lang="en-US" altLang="zh-CN" sz="1200" baseline="30000" dirty="0">
                <a:latin typeface="Times New Roman" charset="0"/>
                <a:ea typeface="SimSun" charset="0"/>
                <a:cs typeface="SimSun" charset="0"/>
              </a:rPr>
              <a:t>+</a:t>
            </a:r>
            <a:r>
              <a:rPr lang="en-US" altLang="zh-CN" sz="1200" dirty="0">
                <a:latin typeface="Times New Roman" charset="0"/>
                <a:ea typeface="SimSun" charset="0"/>
                <a:cs typeface="SimSun" charset="0"/>
              </a:rPr>
              <a:t> + H</a:t>
            </a:r>
            <a:r>
              <a:rPr lang="en-US" altLang="zh-CN" sz="1200" baseline="-30000" dirty="0">
                <a:latin typeface="Times New Roman" charset="0"/>
                <a:ea typeface="SimSun" charset="0"/>
                <a:cs typeface="SimSun" charset="0"/>
              </a:rPr>
              <a:t>2</a:t>
            </a:r>
            <a:r>
              <a:rPr lang="en-US" altLang="zh-CN" sz="1200" dirty="0">
                <a:latin typeface="Times New Roman" charset="0"/>
                <a:ea typeface="SimSun" charset="0"/>
                <a:cs typeface="SimSun" charset="0"/>
              </a:rPr>
              <a:t>O</a:t>
            </a:r>
            <a:endParaRPr lang="en-US" altLang="zh-CN" sz="1200" dirty="0">
              <a:latin typeface="Calibri" charset="0"/>
              <a:ea typeface="SimSun" charset="0"/>
              <a:cs typeface="SimSun" charset="0"/>
            </a:endParaRPr>
          </a:p>
          <a:p>
            <a:pPr eaLnBrk="0" hangingPunct="0">
              <a:buFont typeface="Calibri" charset="0"/>
              <a:buAutoNum type="alphaLcParenR"/>
              <a:tabLst>
                <a:tab pos="457200" algn="l"/>
              </a:tabLst>
            </a:pPr>
            <a:r>
              <a:rPr lang="en-US" altLang="zh-CN" sz="1200" dirty="0">
                <a:latin typeface="Times New Roman" charset="0"/>
                <a:ea typeface="SimSun" charset="0"/>
                <a:cs typeface="SimSun" charset="0"/>
              </a:rPr>
              <a:t> cis‑[Pt(NH</a:t>
            </a:r>
            <a:r>
              <a:rPr lang="en-US" altLang="zh-CN" sz="1200" baseline="-30000" dirty="0">
                <a:latin typeface="Times New Roman" charset="0"/>
                <a:ea typeface="SimSun" charset="0"/>
                <a:cs typeface="SimSun" charset="0"/>
              </a:rPr>
              <a:t>3</a:t>
            </a:r>
            <a:r>
              <a:rPr lang="en-US" altLang="zh-CN" sz="1200" dirty="0">
                <a:latin typeface="Times New Roman" charset="0"/>
                <a:ea typeface="SimSun" charset="0"/>
                <a:cs typeface="SimSun" charset="0"/>
              </a:rPr>
              <a:t>)</a:t>
            </a:r>
            <a:r>
              <a:rPr lang="en-US" altLang="zh-CN" sz="1200" baseline="-30000" dirty="0">
                <a:latin typeface="Times New Roman" charset="0"/>
                <a:ea typeface="SimSun" charset="0"/>
                <a:cs typeface="SimSun" charset="0"/>
              </a:rPr>
              <a:t>2</a:t>
            </a:r>
            <a:r>
              <a:rPr lang="en-US" altLang="zh-CN" sz="1200" dirty="0">
                <a:latin typeface="Times New Roman" charset="0"/>
                <a:ea typeface="SimSun" charset="0"/>
                <a:cs typeface="SimSun" charset="0"/>
              </a:rPr>
              <a:t>OH(H</a:t>
            </a:r>
            <a:r>
              <a:rPr lang="en-US" altLang="zh-CN" sz="1200" baseline="-30000" dirty="0">
                <a:latin typeface="Times New Roman" charset="0"/>
                <a:ea typeface="SimSun" charset="0"/>
                <a:cs typeface="SimSun" charset="0"/>
              </a:rPr>
              <a:t>2</a:t>
            </a:r>
            <a:r>
              <a:rPr lang="en-US" altLang="zh-CN" sz="1200" dirty="0">
                <a:latin typeface="Times New Roman" charset="0"/>
                <a:ea typeface="SimSun" charset="0"/>
                <a:cs typeface="SimSun" charset="0"/>
              </a:rPr>
              <a:t>O)]</a:t>
            </a:r>
            <a:r>
              <a:rPr lang="en-US" altLang="zh-CN" sz="1200" baseline="30000" dirty="0">
                <a:latin typeface="Times New Roman" charset="0"/>
                <a:ea typeface="SimSun" charset="0"/>
                <a:cs typeface="SimSun" charset="0"/>
              </a:rPr>
              <a:t>+</a:t>
            </a:r>
            <a:r>
              <a:rPr lang="en-US" altLang="zh-CN" sz="1200" dirty="0">
                <a:latin typeface="Times New Roman" charset="0"/>
                <a:ea typeface="SimSun" charset="0"/>
                <a:cs typeface="SimSun" charset="0"/>
              </a:rPr>
              <a:t> + Met → cis‑[Pt(NH</a:t>
            </a:r>
            <a:r>
              <a:rPr lang="en-US" altLang="zh-CN" sz="1200" baseline="-30000" dirty="0">
                <a:latin typeface="Times New Roman" charset="0"/>
                <a:ea typeface="SimSun" charset="0"/>
                <a:cs typeface="SimSun" charset="0"/>
              </a:rPr>
              <a:t>3</a:t>
            </a:r>
            <a:r>
              <a:rPr lang="en-US" altLang="zh-CN" sz="1200" dirty="0">
                <a:latin typeface="Times New Roman" charset="0"/>
                <a:ea typeface="SimSun" charset="0"/>
                <a:cs typeface="SimSun" charset="0"/>
              </a:rPr>
              <a:t>)</a:t>
            </a:r>
            <a:r>
              <a:rPr lang="en-US" altLang="zh-CN" sz="1200" baseline="-30000" dirty="0">
                <a:latin typeface="Times New Roman" charset="0"/>
                <a:ea typeface="SimSun" charset="0"/>
                <a:cs typeface="SimSun" charset="0"/>
              </a:rPr>
              <a:t>2</a:t>
            </a:r>
            <a:r>
              <a:rPr lang="en-US" altLang="zh-CN" sz="1200" dirty="0">
                <a:latin typeface="Times New Roman" charset="0"/>
                <a:ea typeface="SimSun" charset="0"/>
                <a:cs typeface="SimSun" charset="0"/>
              </a:rPr>
              <a:t>OH(Met)]</a:t>
            </a:r>
            <a:r>
              <a:rPr lang="en-US" altLang="zh-CN" sz="1200" baseline="30000" dirty="0">
                <a:latin typeface="Times New Roman" charset="0"/>
                <a:ea typeface="SimSun" charset="0"/>
                <a:cs typeface="SimSun" charset="0"/>
              </a:rPr>
              <a:t>+</a:t>
            </a:r>
            <a:r>
              <a:rPr lang="en-US" altLang="zh-CN" sz="1200" dirty="0">
                <a:latin typeface="Times New Roman" charset="0"/>
                <a:ea typeface="SimSun" charset="0"/>
                <a:cs typeface="SimSun" charset="0"/>
              </a:rPr>
              <a:t> + H</a:t>
            </a:r>
            <a:r>
              <a:rPr lang="en-US" altLang="zh-CN" sz="1200" baseline="-30000" dirty="0">
                <a:latin typeface="Times New Roman" charset="0"/>
                <a:ea typeface="SimSun" charset="0"/>
                <a:cs typeface="SimSun" charset="0"/>
              </a:rPr>
              <a:t>2</a:t>
            </a:r>
            <a:r>
              <a:rPr lang="en-US" altLang="zh-CN" sz="1200" dirty="0">
                <a:latin typeface="Times New Roman" charset="0"/>
                <a:ea typeface="SimSun" charset="0"/>
                <a:cs typeface="SimSun" charset="0"/>
              </a:rPr>
              <a:t>O</a:t>
            </a:r>
            <a:endParaRPr lang="en-US" altLang="zh-CN" sz="1200" dirty="0">
              <a:latin typeface="Calibri" charset="0"/>
              <a:ea typeface="SimSun" charset="0"/>
              <a:cs typeface="SimSun" charset="0"/>
            </a:endParaRPr>
          </a:p>
        </p:txBody>
      </p:sp>
      <p:sp>
        <p:nvSpPr>
          <p:cNvPr id="6" name="Oval 5"/>
          <p:cNvSpPr/>
          <p:nvPr/>
        </p:nvSpPr>
        <p:spPr>
          <a:xfrm rot="20202332">
            <a:off x="5030788" y="5186363"/>
            <a:ext cx="2522537" cy="974725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36870" name="Picture 6" descr="Pt_Cl_Met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360"/>
          <a:stretch>
            <a:fillRect/>
          </a:stretch>
        </p:blipFill>
        <p:spPr bwMode="auto">
          <a:xfrm>
            <a:off x="4497388" y="1781175"/>
            <a:ext cx="3622675" cy="2536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871" name="Picture 7" descr="Pt_OH_Cys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306"/>
          <a:stretch>
            <a:fillRect/>
          </a:stretch>
        </p:blipFill>
        <p:spPr bwMode="auto">
          <a:xfrm>
            <a:off x="1357313" y="4000500"/>
            <a:ext cx="3540125" cy="276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51" name="Picture 8" descr="Pt_Cl_Cys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737" b="11617"/>
          <a:stretch>
            <a:fillRect/>
          </a:stretch>
        </p:blipFill>
        <p:spPr bwMode="auto">
          <a:xfrm>
            <a:off x="1350963" y="1738313"/>
            <a:ext cx="3535362" cy="2560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ectangle 8"/>
          <p:cNvSpPr>
            <a:spLocks noChangeArrowheads="1"/>
          </p:cNvSpPr>
          <p:nvPr/>
        </p:nvSpPr>
        <p:spPr bwMode="auto">
          <a:xfrm rot="-2853942">
            <a:off x="3203576" y="3708400"/>
            <a:ext cx="385762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>
                <a:latin typeface="Wingdings" charset="0"/>
                <a:cs typeface="Wingdings" charset="0"/>
              </a:rPr>
              <a:t></a:t>
            </a:r>
            <a:endParaRPr lang="en-US">
              <a:latin typeface="Calibri" charset="0"/>
            </a:endParaRPr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auto">
          <a:xfrm rot="-2716506">
            <a:off x="3177381" y="5796757"/>
            <a:ext cx="39687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>
                <a:latin typeface="Wingdings" charset="0"/>
                <a:cs typeface="Wingdings" charset="0"/>
              </a:rPr>
              <a:t></a:t>
            </a:r>
            <a:endParaRPr lang="en-US">
              <a:latin typeface="Calibri" charset="0"/>
            </a:endParaRPr>
          </a:p>
        </p:txBody>
      </p:sp>
      <p:sp>
        <p:nvSpPr>
          <p:cNvPr id="11" name="Rectangle 10"/>
          <p:cNvSpPr>
            <a:spLocks noChangeArrowheads="1"/>
          </p:cNvSpPr>
          <p:nvPr/>
        </p:nvSpPr>
        <p:spPr bwMode="auto">
          <a:xfrm rot="-3123477">
            <a:off x="6363493" y="3688557"/>
            <a:ext cx="385763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>
                <a:latin typeface="Wingdings" charset="0"/>
                <a:cs typeface="Wingdings" charset="0"/>
              </a:rPr>
              <a:t></a:t>
            </a:r>
            <a:endParaRPr lang="en-US">
              <a:latin typeface="Calibri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2190750" y="4292600"/>
            <a:ext cx="1555750" cy="2921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5448300" y="4305300"/>
            <a:ext cx="1555750" cy="2921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4" name="Rectangle 23"/>
          <p:cNvSpPr>
            <a:spLocks noChangeArrowheads="1"/>
          </p:cNvSpPr>
          <p:nvPr/>
        </p:nvSpPr>
        <p:spPr bwMode="auto">
          <a:xfrm>
            <a:off x="6551613" y="260350"/>
            <a:ext cx="2233612" cy="1463675"/>
          </a:xfrm>
          <a:prstGeom prst="rect">
            <a:avLst/>
          </a:prstGeom>
          <a:solidFill>
            <a:srgbClr val="FDFBDC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r>
              <a:rPr lang="en-GB" sz="1000"/>
              <a:t>Lempers, E.L.M. and J. Reedijk, </a:t>
            </a:r>
            <a:r>
              <a:rPr lang="en-GB" sz="1000" i="1"/>
              <a:t>Characterization of products from chloro(diethylenetriamine)platinum(1+) chloride and S-adenosyl-L-homocysteine. Evidence for a pH-dependent migration of the platinum moiety from the sulfur atom to the amine group and vice versa</a:t>
            </a:r>
            <a:r>
              <a:rPr lang="en-GB" sz="1000"/>
              <a:t>. 1990. p. 1880-1884</a:t>
            </a:r>
            <a:r>
              <a:rPr lang="cs-CZ" sz="1000"/>
              <a:t> </a:t>
            </a:r>
          </a:p>
        </p:txBody>
      </p:sp>
      <p:grpSp>
        <p:nvGrpSpPr>
          <p:cNvPr id="22" name="Group 21"/>
          <p:cNvGrpSpPr>
            <a:grpSpLocks/>
          </p:cNvGrpSpPr>
          <p:nvPr/>
        </p:nvGrpSpPr>
        <p:grpSpPr bwMode="auto">
          <a:xfrm>
            <a:off x="3886200" y="1778000"/>
            <a:ext cx="5087938" cy="1770063"/>
            <a:chOff x="1493211" y="2432241"/>
            <a:chExt cx="5087698" cy="1770304"/>
          </a:xfrm>
        </p:grpSpPr>
        <p:sp>
          <p:nvSpPr>
            <p:cNvPr id="23" name="Rectangle 22"/>
            <p:cNvSpPr/>
            <p:nvPr/>
          </p:nvSpPr>
          <p:spPr>
            <a:xfrm>
              <a:off x="1493211" y="2432241"/>
              <a:ext cx="5087698" cy="177030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pic>
          <p:nvPicPr>
            <p:cNvPr id="24" name="Picture 4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1782122" y="2695802"/>
              <a:ext cx="2776407" cy="1490866"/>
            </a:xfrm>
            <a:prstGeom prst="rect">
              <a:avLst/>
            </a:prstGeom>
            <a:noFill/>
            <a:ln/>
            <a:extLst>
              <a:ext uri="{91240B29-F687-4f45-9708-019B960494DF}">
                <a14:hiddenLine xmlns="" xmlns:a14="http://schemas.microsoft.com/office/drawing/2010/main" w="9525" cap="flat" cmpd="sng">
                  <a:solidFill>
                    <a:schemeClr val="tx1"/>
                  </a:solidFill>
                  <a:prstDash val="solid"/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5" name="Picture 6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4823629" y="2933959"/>
              <a:ext cx="1662035" cy="1025665"/>
            </a:xfrm>
            <a:prstGeom prst="rect">
              <a:avLst/>
            </a:prstGeom>
            <a:noFill/>
            <a:ln/>
            <a:extLst>
              <a:ext uri="{91240B29-F687-4f45-9708-019B960494DF}">
                <a14:hiddenLine xmlns="" xmlns:a14="http://schemas.microsoft.com/office/drawing/2010/main" w="9525" cap="flat" cmpd="sng">
                  <a:solidFill>
                    <a:schemeClr val="tx1"/>
                  </a:solidFill>
                  <a:prstDash val="solid"/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26" name="Oval 21"/>
            <p:cNvSpPr>
              <a:spLocks noChangeArrowheads="1"/>
            </p:cNvSpPr>
            <p:nvPr/>
          </p:nvSpPr>
          <p:spPr bwMode="auto">
            <a:xfrm>
              <a:off x="1750374" y="2652934"/>
              <a:ext cx="433368" cy="433446"/>
            </a:xfrm>
            <a:prstGeom prst="ellipse">
              <a:avLst/>
            </a:prstGeom>
            <a:noFill/>
            <a:ln w="19050">
              <a:solidFill>
                <a:srgbClr val="0000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7" name="Oval 22"/>
            <p:cNvSpPr>
              <a:spLocks noChangeArrowheads="1"/>
            </p:cNvSpPr>
            <p:nvPr/>
          </p:nvSpPr>
          <p:spPr bwMode="auto">
            <a:xfrm>
              <a:off x="2964755" y="2997468"/>
              <a:ext cx="433367" cy="433447"/>
            </a:xfrm>
            <a:prstGeom prst="ellipse">
              <a:avLst/>
            </a:prstGeom>
            <a:noFill/>
            <a:ln w="19050">
              <a:solidFill>
                <a:srgbClr val="0000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grpSp>
          <p:nvGrpSpPr>
            <p:cNvPr id="31764" name="Group 24"/>
            <p:cNvGrpSpPr>
              <a:grpSpLocks/>
            </p:cNvGrpSpPr>
            <p:nvPr/>
          </p:nvGrpSpPr>
          <p:grpSpPr bwMode="auto">
            <a:xfrm>
              <a:off x="4613660" y="3342842"/>
              <a:ext cx="144463" cy="144462"/>
              <a:chOff x="3878" y="3339"/>
              <a:chExt cx="91" cy="91"/>
            </a:xfrm>
          </p:grpSpPr>
          <p:sp>
            <p:nvSpPr>
              <p:cNvPr id="29" name="Line 25"/>
              <p:cNvSpPr>
                <a:spLocks noChangeShapeType="1"/>
              </p:cNvSpPr>
              <p:nvPr/>
            </p:nvSpPr>
            <p:spPr bwMode="auto">
              <a:xfrm>
                <a:off x="3923" y="3339"/>
                <a:ext cx="0" cy="91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30" name="Line 26"/>
              <p:cNvSpPr>
                <a:spLocks noChangeShapeType="1"/>
              </p:cNvSpPr>
              <p:nvPr/>
            </p:nvSpPr>
            <p:spPr bwMode="auto">
              <a:xfrm>
                <a:off x="3878" y="3385"/>
                <a:ext cx="91" cy="0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1521727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868" grpId="0" build="p"/>
      <p:bldP spid="6" grpId="0" animBg="1"/>
      <p:bldP spid="9" grpId="0"/>
      <p:bldP spid="9" grpId="1"/>
      <p:bldP spid="10" grpId="0"/>
      <p:bldP spid="10" grpId="1"/>
      <p:bldP spid="11" grpId="0"/>
      <p:bldP spid="11" grpId="1"/>
      <p:bldP spid="12" grpId="0" animBg="1"/>
      <p:bldP spid="13" grpId="0" animBg="1"/>
      <p:bldP spid="14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5309E9DD-AF83-2844-9750-4F00948BB6F6}"/>
                  </a:ext>
                </a:extLst>
              </p:cNvPr>
              <p:cNvSpPr txBox="1"/>
              <p:nvPr/>
            </p:nvSpPr>
            <p:spPr>
              <a:xfrm>
                <a:off x="1393535" y="5169147"/>
                <a:ext cx="8039100" cy="147380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 hangingPunct="0">
                  <a:lnSpc>
                    <a:spcPct val="150000"/>
                  </a:lnSpc>
                  <a:tabLst>
                    <a:tab pos="1104900" algn="l"/>
                  </a:tabLst>
                </a:pPr>
                <a:r>
                  <a:rPr lang="en-US" sz="1800" dirty="0">
                    <a:solidFill>
                      <a:srgbClr val="00000A"/>
                    </a:solidFill>
                    <a:effectLst/>
                    <a:latin typeface="Cambria" panose="02040503050406030204" pitchFamily="18" charset="0"/>
                    <a:ea typeface="MS Mincho" panose="02020609040205080304" pitchFamily="49" charset="-128"/>
                    <a:cs typeface="Times New Roman" panose="02020603050405020304" pitchFamily="18" charset="0"/>
                  </a:rPr>
                  <a:t>	 </a:t>
                </a:r>
                <a:endParaRPr lang="en-CZ" sz="1200" dirty="0">
                  <a:solidFill>
                    <a:srgbClr val="00000A"/>
                  </a:solidFill>
                  <a:effectLst/>
                  <a:latin typeface="Liberation Serif"/>
                  <a:ea typeface="DejaVu Sans"/>
                  <a:cs typeface="Lohit Hindi"/>
                </a:endParaRPr>
              </a:p>
              <a:p>
                <a:pPr algn="just" hangingPunct="0"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CZ" sz="1800" i="1">
                              <a:solidFill>
                                <a:srgbClr val="00000A"/>
                              </a:solidFill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funcPr>
                        <m:fName>
                          <m:r>
                            <a:rPr lang="en-US" sz="1800">
                              <a:solidFill>
                                <a:srgbClr val="00000A"/>
                              </a:solidFill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=</m:t>
                          </m:r>
                        </m:fName>
                        <m:e>
                          <m:r>
                            <a:rPr lang="en-US" sz="1800" i="1">
                              <a:solidFill>
                                <a:srgbClr val="00000A"/>
                              </a:solidFill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−</m:t>
                          </m:r>
                          <m:f>
                            <m:fPr>
                              <m:ctrlPr>
                                <a:rPr lang="en-CZ" sz="1800" i="1">
                                  <a:solidFill>
                                    <a:srgbClr val="00000A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DejaVu Sans"/>
                                  <a:cs typeface="Lohit Hindi"/>
                                </a:rPr>
                              </m:ctrlPr>
                            </m:fPr>
                            <m:num>
                              <m:sSup>
                                <m:sSupPr>
                                  <m:ctrlPr>
                                    <a:rPr lang="en-CZ" sz="1800" i="1">
                                      <a:solidFill>
                                        <a:srgbClr val="00000A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DejaVu Sans"/>
                                      <a:cs typeface="Lohit Hindi"/>
                                    </a:rPr>
                                  </m:ctrlPr>
                                </m:sSupPr>
                                <m:e>
                                  <m:sSub>
                                    <m:sSubPr>
                                      <m:ctrlPr>
                                        <a:rPr lang="en-CZ" sz="1800" i="1">
                                          <a:solidFill>
                                            <a:srgbClr val="00000A"/>
                                          </a:solidFill>
                                          <a:effectLst/>
                                          <a:latin typeface="Cambria Math" panose="02040503050406030204" pitchFamily="18" charset="0"/>
                                          <a:ea typeface="DejaVu Sans"/>
                                          <a:cs typeface="Lohit Hindi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1800" i="1">
                                          <a:solidFill>
                                            <a:srgbClr val="00000A"/>
                                          </a:solidFill>
                                          <a:effectLst/>
                                          <a:latin typeface="Cambria Math" panose="02040503050406030204" pitchFamily="18" charset="0"/>
                                          <a:ea typeface="DejaVu Sans"/>
                                          <a:cs typeface="Lohit Hindi"/>
                                        </a:rPr>
                                        <m:t>𝑘</m:t>
                                      </m:r>
                                    </m:e>
                                    <m:sub>
                                      <m:r>
                                        <a:rPr lang="en-US" sz="1800" i="1">
                                          <a:solidFill>
                                            <a:srgbClr val="00000A"/>
                                          </a:solidFill>
                                          <a:effectLst/>
                                          <a:latin typeface="Cambria Math" panose="02040503050406030204" pitchFamily="18" charset="0"/>
                                          <a:ea typeface="DejaVu Sans"/>
                                          <a:cs typeface="Lohit Hindi"/>
                                        </a:rPr>
                                        <m:t>1</m:t>
                                      </m:r>
                                    </m:sub>
                                  </m:sSub>
                                  <m:d>
                                    <m:dPr>
                                      <m:begChr m:val="["/>
                                      <m:endChr m:val="]"/>
                                      <m:ctrlPr>
                                        <a:rPr lang="en-CZ" sz="1800" i="1">
                                          <a:solidFill>
                                            <a:srgbClr val="00000A"/>
                                          </a:solidFill>
                                          <a:effectLst/>
                                          <a:latin typeface="Cambria Math" panose="02040503050406030204" pitchFamily="18" charset="0"/>
                                          <a:ea typeface="DejaVu Sans"/>
                                          <a:cs typeface="Lohit Hindi"/>
                                        </a:rPr>
                                      </m:ctrlPr>
                                    </m:dPr>
                                    <m:e>
                                      <m:sSup>
                                        <m:sSupPr>
                                          <m:ctrlPr>
                                            <a:rPr lang="en-CZ" sz="1800" i="1">
                                              <a:solidFill>
                                                <a:srgbClr val="00000A"/>
                                              </a:solidFill>
                                              <a:effectLst/>
                                              <a:latin typeface="Cambria Math" panose="02040503050406030204" pitchFamily="18" charset="0"/>
                                              <a:ea typeface="DejaVu Sans"/>
                                              <a:cs typeface="Lohit Hindi"/>
                                            </a:rPr>
                                          </m:ctrlPr>
                                        </m:sSupPr>
                                        <m:e>
                                          <m:r>
                                            <a:rPr lang="en-US" sz="1800" i="1">
                                              <a:solidFill>
                                                <a:srgbClr val="00000A"/>
                                              </a:solidFill>
                                              <a:effectLst/>
                                              <a:latin typeface="Cambria Math" panose="02040503050406030204" pitchFamily="18" charset="0"/>
                                              <a:ea typeface="DejaVu Sans"/>
                                              <a:cs typeface="Lohit Hindi"/>
                                            </a:rPr>
                                            <m:t>𝐻</m:t>
                                          </m:r>
                                        </m:e>
                                        <m:sup>
                                          <m:r>
                                            <a:rPr lang="en-US" sz="1800" i="1">
                                              <a:solidFill>
                                                <a:srgbClr val="00000A"/>
                                              </a:solidFill>
                                              <a:effectLst/>
                                              <a:latin typeface="Cambria Math" panose="02040503050406030204" pitchFamily="18" charset="0"/>
                                              <a:ea typeface="DejaVu Sans"/>
                                              <a:cs typeface="Lohit Hindi"/>
                                            </a:rPr>
                                            <m:t>+</m:t>
                                          </m:r>
                                        </m:sup>
                                      </m:sSup>
                                    </m:e>
                                  </m:d>
                                </m:e>
                                <m:sup/>
                              </m:sSup>
                              <m:r>
                                <a:rPr lang="en-US" sz="1800" i="1">
                                  <a:solidFill>
                                    <a:srgbClr val="00000A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DejaVu Sans"/>
                                  <a:cs typeface="Lohit Hindi"/>
                                </a:rPr>
                                <m:t>+</m:t>
                              </m:r>
                              <m:sSub>
                                <m:sSubPr>
                                  <m:ctrlPr>
                                    <a:rPr lang="en-CZ" sz="1800" i="1">
                                      <a:solidFill>
                                        <a:srgbClr val="00000A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DejaVu Sans"/>
                                      <a:cs typeface="Lohit Hindi"/>
                                    </a:rPr>
                                  </m:ctrlPr>
                                </m:sSubPr>
                                <m:e>
                                  <m:r>
                                    <a:rPr lang="en-US" sz="1800" i="1">
                                      <a:solidFill>
                                        <a:srgbClr val="00000A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DejaVu Sans"/>
                                      <a:cs typeface="Lohit Hindi"/>
                                    </a:rPr>
                                    <m:t>𝑘</m:t>
                                  </m:r>
                                </m:e>
                                <m:sub>
                                  <m:r>
                                    <a:rPr lang="en-US" sz="1800" i="1">
                                      <a:solidFill>
                                        <a:srgbClr val="00000A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DejaVu Sans"/>
                                      <a:cs typeface="Lohit Hindi"/>
                                    </a:rPr>
                                    <m:t>2</m:t>
                                  </m:r>
                                </m:sub>
                              </m:sSub>
                              <m:sSub>
                                <m:sSubPr>
                                  <m:ctrlPr>
                                    <a:rPr lang="en-CZ" sz="1800" i="1">
                                      <a:solidFill>
                                        <a:srgbClr val="00000A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DejaVu Sans"/>
                                      <a:cs typeface="Lohit Hindi"/>
                                    </a:rPr>
                                  </m:ctrlPr>
                                </m:sSubPr>
                                <m:e>
                                  <m:r>
                                    <a:rPr lang="en-US" sz="1800" i="1">
                                      <a:solidFill>
                                        <a:srgbClr val="00000A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DejaVu Sans"/>
                                      <a:cs typeface="Lohit Hindi"/>
                                    </a:rPr>
                                    <m:t>𝐾</m:t>
                                  </m:r>
                                </m:e>
                                <m:sub>
                                  <m:r>
                                    <a:rPr lang="en-US" sz="1800" i="1">
                                      <a:solidFill>
                                        <a:srgbClr val="00000A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DejaVu Sans"/>
                                      <a:cs typeface="Lohit Hindi"/>
                                    </a:rPr>
                                    <m:t>𝑎</m:t>
                                  </m:r>
                                </m:sub>
                              </m:sSub>
                            </m:num>
                            <m:den>
                              <m:sSup>
                                <m:sSupPr>
                                  <m:ctrlPr>
                                    <a:rPr lang="en-CZ" sz="1800" i="1">
                                      <a:solidFill>
                                        <a:srgbClr val="00000A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DejaVu Sans"/>
                                      <a:cs typeface="Lohit Hindi"/>
                                    </a:rPr>
                                  </m:ctrlPr>
                                </m:sSupPr>
                                <m:e>
                                  <m:d>
                                    <m:dPr>
                                      <m:begChr m:val="["/>
                                      <m:endChr m:val="]"/>
                                      <m:ctrlPr>
                                        <a:rPr lang="en-CZ" sz="1800" i="1">
                                          <a:solidFill>
                                            <a:srgbClr val="00000A"/>
                                          </a:solidFill>
                                          <a:effectLst/>
                                          <a:latin typeface="Cambria Math" panose="02040503050406030204" pitchFamily="18" charset="0"/>
                                          <a:ea typeface="DejaVu Sans"/>
                                          <a:cs typeface="Lohit Hindi"/>
                                        </a:rPr>
                                      </m:ctrlPr>
                                    </m:dPr>
                                    <m:e>
                                      <m:sSup>
                                        <m:sSupPr>
                                          <m:ctrlPr>
                                            <a:rPr lang="en-CZ" sz="1800" i="1">
                                              <a:solidFill>
                                                <a:srgbClr val="00000A"/>
                                              </a:solidFill>
                                              <a:effectLst/>
                                              <a:latin typeface="Cambria Math" panose="02040503050406030204" pitchFamily="18" charset="0"/>
                                              <a:ea typeface="DejaVu Sans"/>
                                              <a:cs typeface="Lohit Hindi"/>
                                            </a:rPr>
                                          </m:ctrlPr>
                                        </m:sSupPr>
                                        <m:e>
                                          <m:r>
                                            <a:rPr lang="en-US" sz="1800" i="1">
                                              <a:solidFill>
                                                <a:srgbClr val="00000A"/>
                                              </a:solidFill>
                                              <a:effectLst/>
                                              <a:latin typeface="Cambria Math" panose="02040503050406030204" pitchFamily="18" charset="0"/>
                                              <a:ea typeface="DejaVu Sans"/>
                                              <a:cs typeface="Lohit Hindi"/>
                                            </a:rPr>
                                            <m:t>𝐻</m:t>
                                          </m:r>
                                        </m:e>
                                        <m:sup>
                                          <m:r>
                                            <a:rPr lang="en-US" sz="1800" i="1">
                                              <a:solidFill>
                                                <a:srgbClr val="00000A"/>
                                              </a:solidFill>
                                              <a:effectLst/>
                                              <a:latin typeface="Cambria Math" panose="02040503050406030204" pitchFamily="18" charset="0"/>
                                              <a:ea typeface="DejaVu Sans"/>
                                              <a:cs typeface="Lohit Hindi"/>
                                            </a:rPr>
                                            <m:t>+</m:t>
                                          </m:r>
                                        </m:sup>
                                      </m:sSup>
                                    </m:e>
                                  </m:d>
                                </m:e>
                                <m:sup/>
                              </m:sSup>
                              <m:r>
                                <a:rPr lang="en-US" sz="1800" i="1">
                                  <a:solidFill>
                                    <a:srgbClr val="00000A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DejaVu Sans"/>
                                  <a:cs typeface="Lohit Hindi"/>
                                </a:rPr>
                                <m:t>+</m:t>
                              </m:r>
                              <m:sSub>
                                <m:sSubPr>
                                  <m:ctrlPr>
                                    <a:rPr lang="en-CZ" sz="1800" i="1">
                                      <a:solidFill>
                                        <a:srgbClr val="00000A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DejaVu Sans"/>
                                      <a:cs typeface="Lohit Hindi"/>
                                    </a:rPr>
                                  </m:ctrlPr>
                                </m:sSubPr>
                                <m:e>
                                  <m:r>
                                    <a:rPr lang="en-US" sz="1800" i="1">
                                      <a:solidFill>
                                        <a:srgbClr val="00000A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DejaVu Sans"/>
                                      <a:cs typeface="Lohit Hindi"/>
                                    </a:rPr>
                                    <m:t>𝐾</m:t>
                                  </m:r>
                                </m:e>
                                <m:sub>
                                  <m:r>
                                    <a:rPr lang="en-US" sz="1800" i="1">
                                      <a:solidFill>
                                        <a:srgbClr val="00000A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DejaVu Sans"/>
                                      <a:cs typeface="Lohit Hindi"/>
                                    </a:rPr>
                                    <m:t>𝑎</m:t>
                                  </m:r>
                                  <m:r>
                                    <a:rPr lang="en-US" sz="1800" i="1">
                                      <a:solidFill>
                                        <a:srgbClr val="00000A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DejaVu Sans"/>
                                      <a:cs typeface="Lohit Hindi"/>
                                    </a:rPr>
                                    <m:t>1</m:t>
                                  </m:r>
                                </m:sub>
                              </m:sSub>
                            </m:den>
                          </m:f>
                          <m:d>
                            <m:dPr>
                              <m:begChr m:val="["/>
                              <m:endChr m:val="]"/>
                              <m:ctrlPr>
                                <a:rPr lang="en-CZ" sz="1800" i="1">
                                  <a:solidFill>
                                    <a:srgbClr val="00000A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1800" i="1">
                                  <a:solidFill>
                                    <a:srgbClr val="00000A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𝑆</m:t>
                              </m:r>
                            </m:e>
                          </m:d>
                          <m:d>
                            <m:dPr>
                              <m:begChr m:val="["/>
                              <m:endChr m:val="]"/>
                              <m:ctrlPr>
                                <a:rPr lang="en-CZ" sz="1800" i="1">
                                  <a:solidFill>
                                    <a:srgbClr val="00000A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en-CZ" sz="1800" i="1">
                                      <a:solidFill>
                                        <a:srgbClr val="00000A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1800" i="1">
                                      <a:solidFill>
                                        <a:srgbClr val="00000A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  <m:t>𝑋𝐻</m:t>
                                  </m:r>
                                </m:e>
                                <m:sup>
                                  <m:r>
                                    <a:rPr lang="en-US" sz="1800" i="1">
                                      <a:solidFill>
                                        <a:srgbClr val="00000A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  <m:t>𝑡𝑜𝑡</m:t>
                                  </m:r>
                                </m:sup>
                              </m:sSup>
                            </m:e>
                          </m:d>
                        </m:e>
                      </m:func>
                      <m:r>
                        <a:rPr lang="en-US" sz="1800">
                          <a:solidFill>
                            <a:srgbClr val="00000A"/>
                          </a:solidFill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=</m:t>
                      </m:r>
                      <m:r>
                        <a:rPr lang="en-US" sz="1800" b="1" i="1" smtClean="0">
                          <a:solidFill>
                            <a:srgbClr val="FF0000"/>
                          </a:solidFill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−</m:t>
                      </m:r>
                      <m:sSup>
                        <m:sSupPr>
                          <m:ctrlPr>
                            <a:rPr lang="en-CZ" sz="1800" b="1" i="1">
                              <a:solidFill>
                                <a:srgbClr val="FF0000"/>
                              </a:solidFill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US" sz="1800" b="1" i="1">
                              <a:solidFill>
                                <a:srgbClr val="FF0000"/>
                              </a:solidFill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𝒌</m:t>
                          </m:r>
                        </m:e>
                        <m:sup>
                          <m:r>
                            <a:rPr lang="en-US" sz="1800" b="1" i="1">
                              <a:solidFill>
                                <a:srgbClr val="FF0000"/>
                              </a:solidFill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𝒆𝒇𝒇</m:t>
                          </m:r>
                        </m:sup>
                      </m:sSup>
                      <m:d>
                        <m:dPr>
                          <m:ctrlPr>
                            <a:rPr lang="en-US" sz="1800" b="1" i="1" smtClean="0">
                              <a:solidFill>
                                <a:srgbClr val="FF0000"/>
                              </a:solidFill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sz="1800" b="1" i="1" smtClean="0">
                              <a:solidFill>
                                <a:srgbClr val="FF0000"/>
                              </a:solidFill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𝒑𝑯</m:t>
                          </m:r>
                        </m:e>
                      </m:d>
                      <m:r>
                        <a:rPr lang="en-US" sz="1800" b="1" i="1" smtClean="0">
                          <a:solidFill>
                            <a:srgbClr val="FF0000"/>
                          </a:solidFill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.</m:t>
                      </m:r>
                      <m:d>
                        <m:dPr>
                          <m:begChr m:val="["/>
                          <m:endChr m:val="]"/>
                          <m:ctrlPr>
                            <a:rPr lang="en-CZ" sz="1800" i="1">
                              <a:solidFill>
                                <a:srgbClr val="00000A"/>
                              </a:solidFill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sz="1800" i="1">
                              <a:solidFill>
                                <a:srgbClr val="00000A"/>
                              </a:solidFill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𝑆</m:t>
                          </m:r>
                        </m:e>
                      </m:d>
                      <m:r>
                        <a:rPr lang="en-US" sz="1800" b="0" i="1" smtClean="0">
                          <a:solidFill>
                            <a:srgbClr val="00000A"/>
                          </a:solidFill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.</m:t>
                      </m:r>
                      <m:d>
                        <m:dPr>
                          <m:begChr m:val="["/>
                          <m:endChr m:val="]"/>
                          <m:ctrlPr>
                            <a:rPr lang="en-CZ" sz="1800" i="1">
                              <a:solidFill>
                                <a:srgbClr val="00000A"/>
                              </a:solidFill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CZ" sz="1800" i="1" smtClean="0">
                                  <a:solidFill>
                                    <a:srgbClr val="00000A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1800" b="0" i="1" smtClean="0">
                                  <a:solidFill>
                                    <a:srgbClr val="00000A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𝑋𝐻</m:t>
                              </m:r>
                            </m:e>
                            <m:sup>
                              <m:r>
                                <a:rPr lang="en-US" sz="1800" i="1">
                                  <a:solidFill>
                                    <a:srgbClr val="00000A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𝑡𝑜𝑡</m:t>
                              </m:r>
                            </m:sup>
                          </m:sSup>
                        </m:e>
                      </m:d>
                      <m:r>
                        <a:rPr lang="en-US" sz="1800" i="1">
                          <a:solidFill>
                            <a:srgbClr val="00000A"/>
                          </a:solidFill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 </m:t>
                      </m:r>
                    </m:oMath>
                  </m:oMathPara>
                </a14:m>
                <a:endParaRPr lang="en-CZ" sz="1200" dirty="0">
                  <a:solidFill>
                    <a:srgbClr val="00000A"/>
                  </a:solidFill>
                  <a:effectLst/>
                  <a:latin typeface="Liberation Serif"/>
                  <a:ea typeface="DejaVu Sans"/>
                  <a:cs typeface="Lohit Hindi"/>
                </a:endParaRPr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5309E9DD-AF83-2844-9750-4F00948BB6F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93535" y="5169147"/>
                <a:ext cx="8039100" cy="1473801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C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Box 3">
            <a:extLst>
              <a:ext uri="{FF2B5EF4-FFF2-40B4-BE49-F238E27FC236}">
                <a16:creationId xmlns:a16="http://schemas.microsoft.com/office/drawing/2014/main" id="{B9D74E54-D502-3845-B15D-E0452A02DC8C}"/>
              </a:ext>
            </a:extLst>
          </p:cNvPr>
          <p:cNvSpPr txBox="1"/>
          <p:nvPr/>
        </p:nvSpPr>
        <p:spPr>
          <a:xfrm>
            <a:off x="2501900" y="330200"/>
            <a:ext cx="30803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Z" b="1" dirty="0">
                <a:solidFill>
                  <a:srgbClr val="FF0000"/>
                </a:solidFill>
              </a:rPr>
              <a:t>pH dependent rate constant ?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E199E157-59B8-0B4D-B239-3D5008026322}"/>
                  </a:ext>
                </a:extLst>
              </p:cNvPr>
              <p:cNvSpPr txBox="1"/>
              <p:nvPr/>
            </p:nvSpPr>
            <p:spPr>
              <a:xfrm>
                <a:off x="1955800" y="951952"/>
                <a:ext cx="3530600" cy="36939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CZ" sz="1800" i="1" smtClean="0">
                              <a:solidFill>
                                <a:srgbClr val="00000A"/>
                              </a:solidFill>
                              <a:effectLst/>
                              <a:latin typeface="Cambria Math" panose="02040503050406030204" pitchFamily="18" charset="0"/>
                              <a:ea typeface="MS Mincho" panose="02020609040205080304" pitchFamily="49" charset="-128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US" sz="1800" i="1">
                              <a:solidFill>
                                <a:srgbClr val="00000A"/>
                              </a:solidFill>
                              <a:effectLst/>
                              <a:latin typeface="Cambria Math" panose="02040503050406030204" pitchFamily="18" charset="0"/>
                              <a:ea typeface="MS Mincho" panose="02020609040205080304" pitchFamily="49" charset="-128"/>
                              <a:cs typeface="Times New Roman" panose="02020603050405020304" pitchFamily="18" charset="0"/>
                            </a:rPr>
                            <m:t>[</m:t>
                          </m:r>
                          <m:r>
                            <a:rPr lang="en-US" sz="1800" i="1">
                              <a:solidFill>
                                <a:srgbClr val="00000A"/>
                              </a:solidFill>
                              <a:effectLst/>
                              <a:latin typeface="Cambria Math" panose="02040503050406030204" pitchFamily="18" charset="0"/>
                              <a:ea typeface="MS Mincho" panose="02020609040205080304" pitchFamily="49" charset="-128"/>
                              <a:cs typeface="Times New Roman" panose="02020603050405020304" pitchFamily="18" charset="0"/>
                            </a:rPr>
                            <m:t>𝑋𝐻</m:t>
                          </m:r>
                        </m:e>
                        <m:sup>
                          <m:r>
                            <a:rPr lang="en-US" sz="1800" i="1">
                              <a:solidFill>
                                <a:srgbClr val="00000A"/>
                              </a:solidFill>
                              <a:effectLst/>
                              <a:latin typeface="Cambria Math" panose="02040503050406030204" pitchFamily="18" charset="0"/>
                              <a:ea typeface="MS Mincho" panose="02020609040205080304" pitchFamily="49" charset="-128"/>
                              <a:cs typeface="Times New Roman" panose="02020603050405020304" pitchFamily="18" charset="0"/>
                            </a:rPr>
                            <m:t>𝑡𝑜𝑡</m:t>
                          </m:r>
                        </m:sup>
                      </m:sSup>
                      <m:r>
                        <a:rPr lang="en-US" sz="1800" i="1">
                          <a:solidFill>
                            <a:srgbClr val="00000A"/>
                          </a:solidFill>
                          <a:effectLst/>
                          <a:latin typeface="Cambria Math" panose="02040503050406030204" pitchFamily="18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m:t>]=</m:t>
                      </m:r>
                      <m:sSup>
                        <m:sSupPr>
                          <m:ctrlPr>
                            <a:rPr lang="en-CZ" sz="1800" i="1">
                              <a:solidFill>
                                <a:srgbClr val="00000A"/>
                              </a:solidFill>
                              <a:effectLst/>
                              <a:latin typeface="Cambria Math" panose="02040503050406030204" pitchFamily="18" charset="0"/>
                              <a:ea typeface="MS Mincho" panose="02020609040205080304" pitchFamily="49" charset="-128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US" sz="1800" i="1">
                              <a:solidFill>
                                <a:srgbClr val="00000A"/>
                              </a:solidFill>
                              <a:effectLst/>
                              <a:latin typeface="Cambria Math" panose="02040503050406030204" pitchFamily="18" charset="0"/>
                              <a:ea typeface="MS Mincho" panose="02020609040205080304" pitchFamily="49" charset="-128"/>
                              <a:cs typeface="Times New Roman" panose="02020603050405020304" pitchFamily="18" charset="0"/>
                            </a:rPr>
                            <m:t>[</m:t>
                          </m:r>
                          <m:r>
                            <a:rPr lang="en-US" sz="1800" i="1">
                              <a:solidFill>
                                <a:srgbClr val="00000A"/>
                              </a:solidFill>
                              <a:effectLst/>
                              <a:latin typeface="Cambria Math" panose="02040503050406030204" pitchFamily="18" charset="0"/>
                              <a:ea typeface="MS Mincho" panose="02020609040205080304" pitchFamily="49" charset="-128"/>
                              <a:cs typeface="Times New Roman" panose="02020603050405020304" pitchFamily="18" charset="0"/>
                            </a:rPr>
                            <m:t>𝑋</m:t>
                          </m:r>
                        </m:e>
                        <m:sup>
                          <m:r>
                            <a:rPr lang="en-US" sz="1800" i="1">
                              <a:solidFill>
                                <a:srgbClr val="00000A"/>
                              </a:solidFill>
                              <a:effectLst/>
                              <a:latin typeface="Cambria Math" panose="02040503050406030204" pitchFamily="18" charset="0"/>
                              <a:ea typeface="MS Mincho" panose="02020609040205080304" pitchFamily="49" charset="-128"/>
                              <a:cs typeface="Times New Roman" panose="02020603050405020304" pitchFamily="18" charset="0"/>
                            </a:rPr>
                            <m:t>−</m:t>
                          </m:r>
                        </m:sup>
                      </m:sSup>
                      <m:r>
                        <a:rPr lang="en-US" sz="1800" i="1">
                          <a:solidFill>
                            <a:srgbClr val="00000A"/>
                          </a:solidFill>
                          <a:effectLst/>
                          <a:latin typeface="Cambria Math" panose="02040503050406030204" pitchFamily="18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m:t>]+[</m:t>
                      </m:r>
                      <m:r>
                        <a:rPr lang="en-US" sz="1800" i="1">
                          <a:solidFill>
                            <a:srgbClr val="00000A"/>
                          </a:solidFill>
                          <a:effectLst/>
                          <a:latin typeface="Cambria Math" panose="02040503050406030204" pitchFamily="18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m:t>𝑋𝐻</m:t>
                      </m:r>
                      <m:r>
                        <a:rPr lang="en-US" sz="1800" i="1">
                          <a:solidFill>
                            <a:srgbClr val="00000A"/>
                          </a:solidFill>
                          <a:effectLst/>
                          <a:latin typeface="Cambria Math" panose="02040503050406030204" pitchFamily="18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m:t>]</m:t>
                      </m:r>
                    </m:oMath>
                  </m:oMathPara>
                </a14:m>
                <a:br>
                  <a:rPr lang="en-US" sz="1800" i="1" dirty="0">
                    <a:solidFill>
                      <a:srgbClr val="00000A"/>
                    </a:solidFill>
                    <a:effectLst/>
                    <a:latin typeface="Cambria Math" panose="02040503050406030204" pitchFamily="18" charset="0"/>
                    <a:ea typeface="MS Mincho" panose="02020609040205080304" pitchFamily="49" charset="-128"/>
                    <a:cs typeface="Times New Roman" panose="02020603050405020304" pitchFamily="18" charset="0"/>
                  </a:rPr>
                </a:br>
                <a:endParaRPr lang="en-CZ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E199E157-59B8-0B4D-B239-3D500802632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55800" y="951952"/>
                <a:ext cx="3530600" cy="369397"/>
              </a:xfrm>
              <a:prstGeom prst="rect">
                <a:avLst/>
              </a:prstGeom>
              <a:blipFill>
                <a:blip r:embed="rId3"/>
                <a:stretch>
                  <a:fillRect b="-12903"/>
                </a:stretch>
              </a:blipFill>
            </p:spPr>
            <p:txBody>
              <a:bodyPr/>
              <a:lstStyle/>
              <a:p>
                <a:r>
                  <a:rPr lang="en-C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F3A4F7FD-2B06-1042-83BA-32E5F58540A2}"/>
                  </a:ext>
                </a:extLst>
              </p:cNvPr>
              <p:cNvSpPr txBox="1"/>
              <p:nvPr/>
            </p:nvSpPr>
            <p:spPr>
              <a:xfrm>
                <a:off x="2071602" y="1321349"/>
                <a:ext cx="5069016" cy="143975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lvl="0" algn="just" hangingPunct="0">
                  <a:lnSpc>
                    <a:spcPct val="200000"/>
                  </a:lnSpc>
                  <a:spcAft>
                    <a:spcPts val="12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CZ" i="1">
                              <a:solidFill>
                                <a:srgbClr val="00000A"/>
                              </a:solidFill>
                              <a:latin typeface="Cambria Math" panose="02040503050406030204" pitchFamily="18" charset="0"/>
                              <a:ea typeface="MS Mincho" panose="02020609040205080304" pitchFamily="49" charset="-128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solidFill>
                                <a:srgbClr val="00000A"/>
                              </a:solidFill>
                              <a:latin typeface="Cambria Math" panose="02040503050406030204" pitchFamily="18" charset="0"/>
                              <a:ea typeface="MS Mincho" panose="02020609040205080304" pitchFamily="49" charset="-128"/>
                              <a:cs typeface="Times New Roman" panose="02020603050405020304" pitchFamily="18" charset="0"/>
                            </a:rPr>
                            <m:t>𝐾</m:t>
                          </m:r>
                        </m:e>
                        <m:sub>
                          <m:r>
                            <a:rPr lang="en-US" i="1">
                              <a:solidFill>
                                <a:srgbClr val="00000A"/>
                              </a:solidFill>
                              <a:latin typeface="Cambria Math" panose="02040503050406030204" pitchFamily="18" charset="0"/>
                              <a:ea typeface="MS Mincho" panose="02020609040205080304" pitchFamily="49" charset="-128"/>
                              <a:cs typeface="Times New Roman" panose="02020603050405020304" pitchFamily="18" charset="0"/>
                            </a:rPr>
                            <m:t>𝑎</m:t>
                          </m:r>
                        </m:sub>
                      </m:sSub>
                      <m:r>
                        <a:rPr lang="en-US" i="1">
                          <a:solidFill>
                            <a:srgbClr val="00000A"/>
                          </a:solidFill>
                          <a:latin typeface="Cambria Math" panose="02040503050406030204" pitchFamily="18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lang="en-CZ" i="1">
                              <a:solidFill>
                                <a:srgbClr val="00000A"/>
                              </a:solidFill>
                              <a:latin typeface="Cambria Math" panose="02040503050406030204" pitchFamily="18" charset="0"/>
                              <a:ea typeface="MS Mincho" panose="02020609040205080304" pitchFamily="49" charset="-128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CZ" i="1">
                                  <a:solidFill>
                                    <a:srgbClr val="00000A"/>
                                  </a:solidFill>
                                  <a:latin typeface="Cambria Math" panose="02040503050406030204" pitchFamily="18" charset="0"/>
                                  <a:ea typeface="MS Mincho" panose="02020609040205080304" pitchFamily="49" charset="-128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i="1">
                                  <a:solidFill>
                                    <a:srgbClr val="00000A"/>
                                  </a:solidFill>
                                  <a:latin typeface="Cambria Math" panose="02040503050406030204" pitchFamily="18" charset="0"/>
                                  <a:ea typeface="MS Mincho" panose="02020609040205080304" pitchFamily="49" charset="-128"/>
                                  <a:cs typeface="Times New Roman" panose="02020603050405020304" pitchFamily="18" charset="0"/>
                                </a:rPr>
                                <m:t>[</m:t>
                              </m:r>
                              <m:r>
                                <a:rPr lang="en-US" i="1">
                                  <a:solidFill>
                                    <a:srgbClr val="00000A"/>
                                  </a:solidFill>
                                  <a:latin typeface="Cambria Math" panose="02040503050406030204" pitchFamily="18" charset="0"/>
                                  <a:ea typeface="MS Mincho" panose="02020609040205080304" pitchFamily="49" charset="-128"/>
                                  <a:cs typeface="Times New Roman" panose="02020603050405020304" pitchFamily="18" charset="0"/>
                                </a:rPr>
                                <m:t>𝑋</m:t>
                              </m:r>
                            </m:e>
                            <m:sup>
                              <m:r>
                                <a:rPr lang="en-US" i="1">
                                  <a:solidFill>
                                    <a:srgbClr val="00000A"/>
                                  </a:solidFill>
                                  <a:latin typeface="Cambria Math" panose="02040503050406030204" pitchFamily="18" charset="0"/>
                                  <a:ea typeface="MS Mincho" panose="02020609040205080304" pitchFamily="49" charset="-128"/>
                                  <a:cs typeface="Times New Roman" panose="02020603050405020304" pitchFamily="18" charset="0"/>
                                </a:rPr>
                                <m:t>−</m:t>
                              </m:r>
                            </m:sup>
                          </m:sSup>
                          <m:r>
                            <a:rPr lang="en-US" i="1">
                              <a:solidFill>
                                <a:srgbClr val="00000A"/>
                              </a:solidFill>
                              <a:latin typeface="Cambria Math" panose="02040503050406030204" pitchFamily="18" charset="0"/>
                              <a:ea typeface="MS Mincho" panose="02020609040205080304" pitchFamily="49" charset="-128"/>
                              <a:cs typeface="Times New Roman" panose="02020603050405020304" pitchFamily="18" charset="0"/>
                            </a:rPr>
                            <m:t>][</m:t>
                          </m:r>
                          <m:sSup>
                            <m:sSupPr>
                              <m:ctrlPr>
                                <a:rPr lang="en-CZ" i="1">
                                  <a:solidFill>
                                    <a:srgbClr val="00000A"/>
                                  </a:solidFill>
                                  <a:latin typeface="Cambria Math" panose="02040503050406030204" pitchFamily="18" charset="0"/>
                                  <a:ea typeface="MS Mincho" panose="02020609040205080304" pitchFamily="49" charset="-128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i="1">
                                  <a:solidFill>
                                    <a:srgbClr val="00000A"/>
                                  </a:solidFill>
                                  <a:latin typeface="Cambria Math" panose="02040503050406030204" pitchFamily="18" charset="0"/>
                                  <a:ea typeface="MS Mincho" panose="02020609040205080304" pitchFamily="49" charset="-128"/>
                                  <a:cs typeface="Times New Roman" panose="02020603050405020304" pitchFamily="18" charset="0"/>
                                </a:rPr>
                                <m:t>[</m:t>
                              </m:r>
                              <m:r>
                                <a:rPr lang="en-US" i="1">
                                  <a:solidFill>
                                    <a:srgbClr val="00000A"/>
                                  </a:solidFill>
                                  <a:latin typeface="Cambria Math" panose="02040503050406030204" pitchFamily="18" charset="0"/>
                                  <a:ea typeface="MS Mincho" panose="02020609040205080304" pitchFamily="49" charset="-128"/>
                                  <a:cs typeface="Times New Roman" panose="02020603050405020304" pitchFamily="18" charset="0"/>
                                </a:rPr>
                                <m:t>𝐻</m:t>
                              </m:r>
                            </m:e>
                            <m:sup>
                              <m:r>
                                <a:rPr lang="en-US" i="1">
                                  <a:solidFill>
                                    <a:srgbClr val="00000A"/>
                                  </a:solidFill>
                                  <a:latin typeface="Cambria Math" panose="02040503050406030204" pitchFamily="18" charset="0"/>
                                  <a:ea typeface="MS Mincho" panose="02020609040205080304" pitchFamily="49" charset="-128"/>
                                  <a:cs typeface="Times New Roman" panose="02020603050405020304" pitchFamily="18" charset="0"/>
                                </a:rPr>
                                <m:t>+</m:t>
                              </m:r>
                            </m:sup>
                          </m:sSup>
                          <m:r>
                            <a:rPr lang="en-US" i="1">
                              <a:solidFill>
                                <a:srgbClr val="00000A"/>
                              </a:solidFill>
                              <a:latin typeface="Cambria Math" panose="02040503050406030204" pitchFamily="18" charset="0"/>
                              <a:ea typeface="MS Mincho" panose="02020609040205080304" pitchFamily="49" charset="-128"/>
                              <a:cs typeface="Times New Roman" panose="02020603050405020304" pitchFamily="18" charset="0"/>
                            </a:rPr>
                            <m:t>]</m:t>
                          </m:r>
                        </m:num>
                        <m:den>
                          <m:r>
                            <a:rPr lang="en-US" i="1">
                              <a:solidFill>
                                <a:srgbClr val="00000A"/>
                              </a:solidFill>
                              <a:latin typeface="Cambria Math" panose="02040503050406030204" pitchFamily="18" charset="0"/>
                              <a:ea typeface="MS Mincho" panose="02020609040205080304" pitchFamily="49" charset="-128"/>
                              <a:cs typeface="Times New Roman" panose="02020603050405020304" pitchFamily="18" charset="0"/>
                            </a:rPr>
                            <m:t>[</m:t>
                          </m:r>
                          <m:r>
                            <a:rPr lang="en-US" i="1">
                              <a:solidFill>
                                <a:srgbClr val="00000A"/>
                              </a:solidFill>
                              <a:latin typeface="Cambria Math" panose="02040503050406030204" pitchFamily="18" charset="0"/>
                              <a:ea typeface="MS Mincho" panose="02020609040205080304" pitchFamily="49" charset="-128"/>
                              <a:cs typeface="Times New Roman" panose="02020603050405020304" pitchFamily="18" charset="0"/>
                            </a:rPr>
                            <m:t>𝑋𝐻</m:t>
                          </m:r>
                          <m:r>
                            <a:rPr lang="en-US" i="1">
                              <a:solidFill>
                                <a:srgbClr val="00000A"/>
                              </a:solidFill>
                              <a:latin typeface="Cambria Math" panose="02040503050406030204" pitchFamily="18" charset="0"/>
                              <a:ea typeface="MS Mincho" panose="02020609040205080304" pitchFamily="49" charset="-128"/>
                              <a:cs typeface="Times New Roman" panose="02020603050405020304" pitchFamily="18" charset="0"/>
                            </a:rPr>
                            <m:t>]</m:t>
                          </m:r>
                        </m:den>
                      </m:f>
                      <m:r>
                        <a:rPr lang="en-US" i="1">
                          <a:solidFill>
                            <a:srgbClr val="00000A"/>
                          </a:solidFill>
                          <a:latin typeface="Cambria Math" panose="02040503050406030204" pitchFamily="18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m:t>.           →        </m:t>
                      </m:r>
                      <m:d>
                        <m:dPr>
                          <m:begChr m:val="["/>
                          <m:endChr m:val="]"/>
                          <m:ctrlPr>
                            <a:rPr lang="en-CZ" i="1">
                              <a:solidFill>
                                <a:srgbClr val="00000A"/>
                              </a:solidFill>
                              <a:latin typeface="Cambria Math" panose="02040503050406030204" pitchFamily="18" charset="0"/>
                              <a:ea typeface="MS Mincho" panose="02020609040205080304" pitchFamily="49" charset="-128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i="1">
                              <a:solidFill>
                                <a:srgbClr val="00000A"/>
                              </a:solidFill>
                              <a:latin typeface="Cambria Math" panose="02040503050406030204" pitchFamily="18" charset="0"/>
                              <a:ea typeface="MS Mincho" panose="02020609040205080304" pitchFamily="49" charset="-128"/>
                              <a:cs typeface="Times New Roman" panose="02020603050405020304" pitchFamily="18" charset="0"/>
                            </a:rPr>
                            <m:t>𝑋𝐻</m:t>
                          </m:r>
                        </m:e>
                      </m:d>
                      <m:r>
                        <a:rPr lang="en-US" i="1">
                          <a:solidFill>
                            <a:srgbClr val="00000A"/>
                          </a:solidFill>
                          <a:latin typeface="Cambria Math" panose="02040503050406030204" pitchFamily="18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lang="en-US" i="1" smtClean="0">
                              <a:solidFill>
                                <a:srgbClr val="00000A"/>
                              </a:solidFill>
                              <a:latin typeface="Cambria Math" panose="02040503050406030204" pitchFamily="18" charset="0"/>
                              <a:ea typeface="MS Mincho" panose="02020609040205080304" pitchFamily="49" charset="-128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CZ" i="1">
                                  <a:solidFill>
                                    <a:srgbClr val="00000A"/>
                                  </a:solidFill>
                                  <a:latin typeface="Cambria Math" panose="02040503050406030204" pitchFamily="18" charset="0"/>
                                  <a:ea typeface="MS Mincho" panose="02020609040205080304" pitchFamily="49" charset="-128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i="1">
                                  <a:solidFill>
                                    <a:srgbClr val="00000A"/>
                                  </a:solidFill>
                                  <a:latin typeface="Cambria Math" panose="02040503050406030204" pitchFamily="18" charset="0"/>
                                  <a:ea typeface="MS Mincho" panose="02020609040205080304" pitchFamily="49" charset="-128"/>
                                  <a:cs typeface="Times New Roman" panose="02020603050405020304" pitchFamily="18" charset="0"/>
                                </a:rPr>
                                <m:t>[</m:t>
                              </m:r>
                              <m:r>
                                <a:rPr lang="en-US" i="1">
                                  <a:solidFill>
                                    <a:srgbClr val="00000A"/>
                                  </a:solidFill>
                                  <a:latin typeface="Cambria Math" panose="02040503050406030204" pitchFamily="18" charset="0"/>
                                  <a:ea typeface="MS Mincho" panose="02020609040205080304" pitchFamily="49" charset="-128"/>
                                  <a:cs typeface="Times New Roman" panose="02020603050405020304" pitchFamily="18" charset="0"/>
                                </a:rPr>
                                <m:t>𝑋</m:t>
                              </m:r>
                            </m:e>
                            <m:sup>
                              <m:r>
                                <a:rPr lang="en-US" i="1">
                                  <a:solidFill>
                                    <a:srgbClr val="00000A"/>
                                  </a:solidFill>
                                  <a:latin typeface="Cambria Math" panose="02040503050406030204" pitchFamily="18" charset="0"/>
                                  <a:ea typeface="MS Mincho" panose="02020609040205080304" pitchFamily="49" charset="-128"/>
                                  <a:cs typeface="Times New Roman" panose="02020603050405020304" pitchFamily="18" charset="0"/>
                                </a:rPr>
                                <m:t>−</m:t>
                              </m:r>
                            </m:sup>
                          </m:sSup>
                          <m:r>
                            <a:rPr lang="en-US" i="1">
                              <a:solidFill>
                                <a:srgbClr val="00000A"/>
                              </a:solidFill>
                              <a:latin typeface="Cambria Math" panose="02040503050406030204" pitchFamily="18" charset="0"/>
                              <a:ea typeface="MS Mincho" panose="02020609040205080304" pitchFamily="49" charset="-128"/>
                              <a:cs typeface="Times New Roman" panose="02020603050405020304" pitchFamily="18" charset="0"/>
                            </a:rPr>
                            <m:t>][</m:t>
                          </m:r>
                          <m:sSup>
                            <m:sSupPr>
                              <m:ctrlPr>
                                <a:rPr lang="en-CZ" i="1">
                                  <a:solidFill>
                                    <a:srgbClr val="00000A"/>
                                  </a:solidFill>
                                  <a:latin typeface="Cambria Math" panose="02040503050406030204" pitchFamily="18" charset="0"/>
                                  <a:ea typeface="MS Mincho" panose="02020609040205080304" pitchFamily="49" charset="-128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i="1">
                                  <a:solidFill>
                                    <a:srgbClr val="00000A"/>
                                  </a:solidFill>
                                  <a:latin typeface="Cambria Math" panose="02040503050406030204" pitchFamily="18" charset="0"/>
                                  <a:ea typeface="MS Mincho" panose="02020609040205080304" pitchFamily="49" charset="-128"/>
                                  <a:cs typeface="Times New Roman" panose="02020603050405020304" pitchFamily="18" charset="0"/>
                                </a:rPr>
                                <m:t>[</m:t>
                              </m:r>
                              <m:r>
                                <a:rPr lang="en-US" i="1">
                                  <a:solidFill>
                                    <a:srgbClr val="00000A"/>
                                  </a:solidFill>
                                  <a:latin typeface="Cambria Math" panose="02040503050406030204" pitchFamily="18" charset="0"/>
                                  <a:ea typeface="MS Mincho" panose="02020609040205080304" pitchFamily="49" charset="-128"/>
                                  <a:cs typeface="Times New Roman" panose="02020603050405020304" pitchFamily="18" charset="0"/>
                                </a:rPr>
                                <m:t>𝐻</m:t>
                              </m:r>
                            </m:e>
                            <m:sup>
                              <m:r>
                                <a:rPr lang="en-US" i="1">
                                  <a:solidFill>
                                    <a:srgbClr val="00000A"/>
                                  </a:solidFill>
                                  <a:latin typeface="Cambria Math" panose="02040503050406030204" pitchFamily="18" charset="0"/>
                                  <a:ea typeface="MS Mincho" panose="02020609040205080304" pitchFamily="49" charset="-128"/>
                                  <a:cs typeface="Times New Roman" panose="02020603050405020304" pitchFamily="18" charset="0"/>
                                </a:rPr>
                                <m:t>+</m:t>
                              </m:r>
                            </m:sup>
                          </m:sSup>
                          <m:r>
                            <a:rPr lang="en-US" i="1">
                              <a:solidFill>
                                <a:srgbClr val="00000A"/>
                              </a:solidFill>
                              <a:latin typeface="Cambria Math" panose="02040503050406030204" pitchFamily="18" charset="0"/>
                              <a:ea typeface="MS Mincho" panose="02020609040205080304" pitchFamily="49" charset="-128"/>
                              <a:cs typeface="Times New Roman" panose="02020603050405020304" pitchFamily="18" charset="0"/>
                            </a:rPr>
                            <m:t>]</m:t>
                          </m:r>
                          <m:r>
                            <m:rPr>
                              <m:nor/>
                            </m:rPr>
                            <a:rPr lang="en-CZ" sz="1200" dirty="0">
                              <a:solidFill>
                                <a:srgbClr val="00000A"/>
                              </a:solidFill>
                              <a:latin typeface="Liberation Serif"/>
                              <a:ea typeface="DejaVu Sans"/>
                              <a:cs typeface="Lohit Hindi"/>
                            </a:rPr>
                            <m:t> </m:t>
                          </m:r>
                        </m:num>
                        <m:den>
                          <m:sSub>
                            <m:sSubPr>
                              <m:ctrlPr>
                                <a:rPr lang="en-CZ" i="1">
                                  <a:solidFill>
                                    <a:srgbClr val="00000A"/>
                                  </a:solidFill>
                                  <a:latin typeface="Cambria Math" panose="02040503050406030204" pitchFamily="18" charset="0"/>
                                  <a:ea typeface="MS Mincho" panose="02020609040205080304" pitchFamily="49" charset="-128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solidFill>
                                    <a:srgbClr val="00000A"/>
                                  </a:solidFill>
                                  <a:latin typeface="Cambria Math" panose="02040503050406030204" pitchFamily="18" charset="0"/>
                                  <a:ea typeface="MS Mincho" panose="02020609040205080304" pitchFamily="49" charset="-128"/>
                                  <a:cs typeface="Times New Roman" panose="02020603050405020304" pitchFamily="18" charset="0"/>
                                </a:rPr>
                                <m:t>𝐾</m:t>
                              </m:r>
                            </m:e>
                            <m:sub>
                              <m:r>
                                <a:rPr lang="en-US" i="1">
                                  <a:solidFill>
                                    <a:srgbClr val="00000A"/>
                                  </a:solidFill>
                                  <a:latin typeface="Cambria Math" panose="02040503050406030204" pitchFamily="18" charset="0"/>
                                  <a:ea typeface="MS Mincho" panose="02020609040205080304" pitchFamily="49" charset="-128"/>
                                  <a:cs typeface="Times New Roman" panose="02020603050405020304" pitchFamily="18" charset="0"/>
                                </a:rPr>
                                <m:t>𝑎</m:t>
                              </m:r>
                            </m:sub>
                          </m:sSub>
                        </m:den>
                      </m:f>
                      <m:r>
                        <a:rPr lang="en-US" i="1">
                          <a:solidFill>
                            <a:srgbClr val="00000A"/>
                          </a:solidFill>
                          <a:latin typeface="Cambria Math" panose="02040503050406030204" pitchFamily="18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m:t>. </m:t>
                      </m:r>
                    </m:oMath>
                  </m:oMathPara>
                </a14:m>
                <a:endParaRPr lang="en-CZ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F3A4F7FD-2B06-1042-83BA-32E5F58540A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71602" y="1321349"/>
                <a:ext cx="5069016" cy="143975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C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DD6CC304-4533-C248-BF88-FAA14449C3C6}"/>
                  </a:ext>
                </a:extLst>
              </p:cNvPr>
              <p:cNvSpPr txBox="1"/>
              <p:nvPr/>
            </p:nvSpPr>
            <p:spPr>
              <a:xfrm>
                <a:off x="1663700" y="2683289"/>
                <a:ext cx="6070600" cy="101989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 hangingPunct="0">
                  <a:lnSpc>
                    <a:spcPct val="150000"/>
                  </a:lnSpc>
                  <a:tabLst>
                    <a:tab pos="1104900" algn="l"/>
                  </a:tabLs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CZ" sz="1800" i="1" smtClean="0">
                              <a:solidFill>
                                <a:srgbClr val="00000A"/>
                              </a:solidFill>
                              <a:effectLst/>
                              <a:latin typeface="Cambria Math" panose="02040503050406030204" pitchFamily="18" charset="0"/>
                              <a:ea typeface="MS Mincho" panose="02020609040205080304" pitchFamily="49" charset="-128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US" sz="1800" i="1">
                              <a:solidFill>
                                <a:srgbClr val="00000A"/>
                              </a:solidFill>
                              <a:effectLst/>
                              <a:latin typeface="Cambria Math" panose="02040503050406030204" pitchFamily="18" charset="0"/>
                              <a:ea typeface="MS Mincho" panose="02020609040205080304" pitchFamily="49" charset="-128"/>
                              <a:cs typeface="Times New Roman" panose="02020603050405020304" pitchFamily="18" charset="0"/>
                            </a:rPr>
                            <m:t>[</m:t>
                          </m:r>
                          <m:r>
                            <a:rPr lang="en-US" sz="1800" i="1">
                              <a:solidFill>
                                <a:srgbClr val="00000A"/>
                              </a:solidFill>
                              <a:effectLst/>
                              <a:latin typeface="Cambria Math" panose="02040503050406030204" pitchFamily="18" charset="0"/>
                              <a:ea typeface="MS Mincho" panose="02020609040205080304" pitchFamily="49" charset="-128"/>
                              <a:cs typeface="Times New Roman" panose="02020603050405020304" pitchFamily="18" charset="0"/>
                            </a:rPr>
                            <m:t>𝑋𝐻</m:t>
                          </m:r>
                        </m:e>
                        <m:sup>
                          <m:r>
                            <a:rPr lang="en-US" sz="1800" i="1">
                              <a:solidFill>
                                <a:srgbClr val="00000A"/>
                              </a:solidFill>
                              <a:effectLst/>
                              <a:latin typeface="Cambria Math" panose="02040503050406030204" pitchFamily="18" charset="0"/>
                              <a:ea typeface="MS Mincho" panose="02020609040205080304" pitchFamily="49" charset="-128"/>
                              <a:cs typeface="Times New Roman" panose="02020603050405020304" pitchFamily="18" charset="0"/>
                            </a:rPr>
                            <m:t>𝑡𝑜𝑡</m:t>
                          </m:r>
                        </m:sup>
                      </m:sSup>
                      <m:r>
                        <a:rPr lang="en-US" sz="1800" i="1">
                          <a:solidFill>
                            <a:srgbClr val="00000A"/>
                          </a:solidFill>
                          <a:effectLst/>
                          <a:latin typeface="Cambria Math" panose="02040503050406030204" pitchFamily="18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m:t>]=</m:t>
                      </m:r>
                      <m:sSup>
                        <m:sSupPr>
                          <m:ctrlPr>
                            <a:rPr lang="en-CZ" sz="1800" i="1">
                              <a:solidFill>
                                <a:srgbClr val="00000A"/>
                              </a:solidFill>
                              <a:effectLst/>
                              <a:latin typeface="Cambria Math" panose="02040503050406030204" pitchFamily="18" charset="0"/>
                              <a:ea typeface="MS Mincho" panose="02020609040205080304" pitchFamily="49" charset="-128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US" sz="1800" i="1">
                              <a:solidFill>
                                <a:srgbClr val="00000A"/>
                              </a:solidFill>
                              <a:effectLst/>
                              <a:latin typeface="Cambria Math" panose="02040503050406030204" pitchFamily="18" charset="0"/>
                              <a:ea typeface="MS Mincho" panose="02020609040205080304" pitchFamily="49" charset="-128"/>
                              <a:cs typeface="Times New Roman" panose="02020603050405020304" pitchFamily="18" charset="0"/>
                            </a:rPr>
                            <m:t>[</m:t>
                          </m:r>
                          <m:r>
                            <a:rPr lang="en-US" sz="1800" i="1">
                              <a:solidFill>
                                <a:srgbClr val="00000A"/>
                              </a:solidFill>
                              <a:effectLst/>
                              <a:latin typeface="Cambria Math" panose="02040503050406030204" pitchFamily="18" charset="0"/>
                              <a:ea typeface="MS Mincho" panose="02020609040205080304" pitchFamily="49" charset="-128"/>
                              <a:cs typeface="Times New Roman" panose="02020603050405020304" pitchFamily="18" charset="0"/>
                            </a:rPr>
                            <m:t>𝑋</m:t>
                          </m:r>
                        </m:e>
                        <m:sup>
                          <m:r>
                            <a:rPr lang="en-US" sz="1800" i="1">
                              <a:solidFill>
                                <a:srgbClr val="00000A"/>
                              </a:solidFill>
                              <a:effectLst/>
                              <a:latin typeface="Cambria Math" panose="02040503050406030204" pitchFamily="18" charset="0"/>
                              <a:ea typeface="MS Mincho" panose="02020609040205080304" pitchFamily="49" charset="-128"/>
                              <a:cs typeface="Times New Roman" panose="02020603050405020304" pitchFamily="18" charset="0"/>
                            </a:rPr>
                            <m:t>−</m:t>
                          </m:r>
                        </m:sup>
                      </m:sSup>
                      <m:r>
                        <a:rPr lang="en-US" sz="1800" i="1">
                          <a:solidFill>
                            <a:srgbClr val="00000A"/>
                          </a:solidFill>
                          <a:effectLst/>
                          <a:latin typeface="Cambria Math" panose="02040503050406030204" pitchFamily="18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m:t>]+ </m:t>
                      </m:r>
                      <m:f>
                        <m:fPr>
                          <m:ctrlPr>
                            <a:rPr lang="en-CZ" sz="1800" i="1">
                              <a:solidFill>
                                <a:srgbClr val="00000A"/>
                              </a:solidFill>
                              <a:effectLst/>
                              <a:latin typeface="Cambria Math" panose="02040503050406030204" pitchFamily="18" charset="0"/>
                              <a:ea typeface="MS Mincho" panose="02020609040205080304" pitchFamily="49" charset="-128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CZ" sz="1800" i="1">
                                  <a:solidFill>
                                    <a:srgbClr val="00000A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MS Mincho" panose="02020609040205080304" pitchFamily="49" charset="-128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1800" i="1">
                                  <a:solidFill>
                                    <a:srgbClr val="00000A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MS Mincho" panose="02020609040205080304" pitchFamily="49" charset="-128"/>
                                  <a:cs typeface="Times New Roman" panose="02020603050405020304" pitchFamily="18" charset="0"/>
                                </a:rPr>
                                <m:t>[</m:t>
                              </m:r>
                              <m:r>
                                <a:rPr lang="en-US" sz="1800" i="1">
                                  <a:solidFill>
                                    <a:srgbClr val="00000A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MS Mincho" panose="02020609040205080304" pitchFamily="49" charset="-128"/>
                                  <a:cs typeface="Times New Roman" panose="02020603050405020304" pitchFamily="18" charset="0"/>
                                </a:rPr>
                                <m:t>𝑋</m:t>
                              </m:r>
                            </m:e>
                            <m:sup>
                              <m:r>
                                <a:rPr lang="en-US" sz="1800" i="1">
                                  <a:solidFill>
                                    <a:srgbClr val="00000A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MS Mincho" panose="02020609040205080304" pitchFamily="49" charset="-128"/>
                                  <a:cs typeface="Times New Roman" panose="02020603050405020304" pitchFamily="18" charset="0"/>
                                </a:rPr>
                                <m:t>−</m:t>
                              </m:r>
                            </m:sup>
                          </m:sSup>
                          <m:r>
                            <a:rPr lang="en-US" sz="1800" i="1">
                              <a:solidFill>
                                <a:srgbClr val="00000A"/>
                              </a:solidFill>
                              <a:effectLst/>
                              <a:latin typeface="Cambria Math" panose="02040503050406030204" pitchFamily="18" charset="0"/>
                              <a:ea typeface="MS Mincho" panose="02020609040205080304" pitchFamily="49" charset="-128"/>
                              <a:cs typeface="Times New Roman" panose="02020603050405020304" pitchFamily="18" charset="0"/>
                            </a:rPr>
                            <m:t>]</m:t>
                          </m:r>
                          <m:d>
                            <m:dPr>
                              <m:begChr m:val="["/>
                              <m:endChr m:val="]"/>
                              <m:ctrlPr>
                                <a:rPr lang="en-CZ" sz="1800" i="1">
                                  <a:solidFill>
                                    <a:srgbClr val="00000A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MS Mincho" panose="02020609040205080304" pitchFamily="49" charset="-128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en-CZ" sz="1800" i="1">
                                      <a:solidFill>
                                        <a:srgbClr val="00000A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MS Mincho" panose="02020609040205080304" pitchFamily="49" charset="-128"/>
                                      <a:cs typeface="Times New Roman" panose="020206030504050203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1800" i="1">
                                      <a:solidFill>
                                        <a:srgbClr val="00000A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MS Mincho" panose="02020609040205080304" pitchFamily="49" charset="-128"/>
                                      <a:cs typeface="Times New Roman" panose="02020603050405020304" pitchFamily="18" charset="0"/>
                                    </a:rPr>
                                    <m:t>[</m:t>
                                  </m:r>
                                  <m:r>
                                    <a:rPr lang="en-US" sz="1800" i="1">
                                      <a:solidFill>
                                        <a:srgbClr val="00000A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MS Mincho" panose="02020609040205080304" pitchFamily="49" charset="-128"/>
                                      <a:cs typeface="Times New Roman" panose="02020603050405020304" pitchFamily="18" charset="0"/>
                                    </a:rPr>
                                    <m:t>𝐻</m:t>
                                  </m:r>
                                </m:e>
                                <m:sup>
                                  <m:r>
                                    <a:rPr lang="en-US" sz="1800" i="1">
                                      <a:solidFill>
                                        <a:srgbClr val="00000A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MS Mincho" panose="02020609040205080304" pitchFamily="49" charset="-128"/>
                                      <a:cs typeface="Times New Roman" panose="02020603050405020304" pitchFamily="18" charset="0"/>
                                    </a:rPr>
                                    <m:t>+</m:t>
                                  </m:r>
                                </m:sup>
                              </m:sSup>
                            </m:e>
                          </m:d>
                        </m:num>
                        <m:den>
                          <m:sSub>
                            <m:sSubPr>
                              <m:ctrlPr>
                                <a:rPr lang="en-CZ" sz="1800" i="1">
                                  <a:solidFill>
                                    <a:srgbClr val="00000A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MS Mincho" panose="02020609040205080304" pitchFamily="49" charset="-128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800" i="1">
                                  <a:solidFill>
                                    <a:srgbClr val="00000A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MS Mincho" panose="02020609040205080304" pitchFamily="49" charset="-128"/>
                                  <a:cs typeface="Times New Roman" panose="02020603050405020304" pitchFamily="18" charset="0"/>
                                </a:rPr>
                                <m:t>𝐾</m:t>
                              </m:r>
                            </m:e>
                            <m:sub>
                              <m:r>
                                <a:rPr lang="en-US" sz="1800" i="1">
                                  <a:solidFill>
                                    <a:srgbClr val="00000A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MS Mincho" panose="02020609040205080304" pitchFamily="49" charset="-128"/>
                                  <a:cs typeface="Times New Roman" panose="02020603050405020304" pitchFamily="18" charset="0"/>
                                </a:rPr>
                                <m:t>𝑎</m:t>
                              </m:r>
                            </m:sub>
                          </m:sSub>
                        </m:den>
                      </m:f>
                      <m:r>
                        <a:rPr lang="en-US" sz="1800" i="1">
                          <a:solidFill>
                            <a:srgbClr val="00000A"/>
                          </a:solidFill>
                          <a:effectLst/>
                          <a:latin typeface="Cambria Math" panose="02040503050406030204" pitchFamily="18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m:t>=(</m:t>
                      </m:r>
                      <m:f>
                        <m:fPr>
                          <m:ctrlPr>
                            <a:rPr lang="en-CZ" sz="1800" i="1">
                              <a:solidFill>
                                <a:srgbClr val="00000A"/>
                              </a:solidFill>
                              <a:effectLst/>
                              <a:latin typeface="Cambria Math" panose="02040503050406030204" pitchFamily="18" charset="0"/>
                              <a:ea typeface="MS Mincho" panose="02020609040205080304" pitchFamily="49" charset="-128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CZ" sz="1800" i="1">
                                  <a:solidFill>
                                    <a:srgbClr val="00000A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MS Mincho" panose="02020609040205080304" pitchFamily="49" charset="-128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800" i="1">
                                  <a:solidFill>
                                    <a:srgbClr val="00000A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MS Mincho" panose="02020609040205080304" pitchFamily="49" charset="-128"/>
                                  <a:cs typeface="Times New Roman" panose="02020603050405020304" pitchFamily="18" charset="0"/>
                                </a:rPr>
                                <m:t>𝐾</m:t>
                              </m:r>
                            </m:e>
                            <m:sub>
                              <m:r>
                                <a:rPr lang="en-US" sz="1800" i="1">
                                  <a:solidFill>
                                    <a:srgbClr val="00000A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MS Mincho" panose="02020609040205080304" pitchFamily="49" charset="-128"/>
                                  <a:cs typeface="Times New Roman" panose="02020603050405020304" pitchFamily="18" charset="0"/>
                                </a:rPr>
                                <m:t>𝑎</m:t>
                              </m:r>
                            </m:sub>
                          </m:sSub>
                          <m:r>
                            <a:rPr lang="en-US" sz="1800" i="1">
                              <a:solidFill>
                                <a:srgbClr val="00000A"/>
                              </a:solidFill>
                              <a:effectLst/>
                              <a:latin typeface="Cambria Math" panose="02040503050406030204" pitchFamily="18" charset="0"/>
                              <a:ea typeface="MS Mincho" panose="02020609040205080304" pitchFamily="49" charset="-128"/>
                              <a:cs typeface="Times New Roman" panose="02020603050405020304" pitchFamily="18" charset="0"/>
                            </a:rPr>
                            <m:t>+</m:t>
                          </m:r>
                          <m:d>
                            <m:dPr>
                              <m:begChr m:val="["/>
                              <m:endChr m:val="]"/>
                              <m:ctrlPr>
                                <a:rPr lang="en-CZ" sz="1800" i="1">
                                  <a:solidFill>
                                    <a:srgbClr val="00000A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MS Mincho" panose="02020609040205080304" pitchFamily="49" charset="-128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en-CZ" sz="1800" i="1">
                                      <a:solidFill>
                                        <a:srgbClr val="00000A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MS Mincho" panose="02020609040205080304" pitchFamily="49" charset="-128"/>
                                      <a:cs typeface="Times New Roman" panose="020206030504050203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1800" i="1">
                                      <a:solidFill>
                                        <a:srgbClr val="00000A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MS Mincho" panose="02020609040205080304" pitchFamily="49" charset="-128"/>
                                      <a:cs typeface="Times New Roman" panose="02020603050405020304" pitchFamily="18" charset="0"/>
                                    </a:rPr>
                                    <m:t>𝐻</m:t>
                                  </m:r>
                                </m:e>
                                <m:sup>
                                  <m:r>
                                    <a:rPr lang="en-US" sz="1800" i="1">
                                      <a:solidFill>
                                        <a:srgbClr val="00000A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MS Mincho" panose="02020609040205080304" pitchFamily="49" charset="-128"/>
                                      <a:cs typeface="Times New Roman" panose="02020603050405020304" pitchFamily="18" charset="0"/>
                                    </a:rPr>
                                    <m:t>+</m:t>
                                  </m:r>
                                </m:sup>
                              </m:sSup>
                            </m:e>
                          </m:d>
                        </m:num>
                        <m:den>
                          <m:sSub>
                            <m:sSubPr>
                              <m:ctrlPr>
                                <a:rPr lang="en-CZ" sz="1800" i="1">
                                  <a:solidFill>
                                    <a:srgbClr val="00000A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MS Mincho" panose="02020609040205080304" pitchFamily="49" charset="-128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800" i="1">
                                  <a:solidFill>
                                    <a:srgbClr val="00000A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MS Mincho" panose="02020609040205080304" pitchFamily="49" charset="-128"/>
                                  <a:cs typeface="Times New Roman" panose="02020603050405020304" pitchFamily="18" charset="0"/>
                                </a:rPr>
                                <m:t>𝐾</m:t>
                              </m:r>
                            </m:e>
                            <m:sub>
                              <m:r>
                                <a:rPr lang="en-US" sz="1800" i="1">
                                  <a:solidFill>
                                    <a:srgbClr val="00000A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MS Mincho" panose="02020609040205080304" pitchFamily="49" charset="-128"/>
                                  <a:cs typeface="Times New Roman" panose="02020603050405020304" pitchFamily="18" charset="0"/>
                                </a:rPr>
                                <m:t>𝑎</m:t>
                              </m:r>
                            </m:sub>
                          </m:sSub>
                        </m:den>
                      </m:f>
                      <m:r>
                        <a:rPr lang="en-US" sz="1800" i="1">
                          <a:solidFill>
                            <a:srgbClr val="00000A"/>
                          </a:solidFill>
                          <a:effectLst/>
                          <a:latin typeface="Cambria Math" panose="02040503050406030204" pitchFamily="18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m:t>)</m:t>
                      </m:r>
                      <m:sSup>
                        <m:sSupPr>
                          <m:ctrlPr>
                            <a:rPr lang="en-CZ" sz="1800" i="1">
                              <a:solidFill>
                                <a:srgbClr val="00000A"/>
                              </a:solidFill>
                              <a:effectLst/>
                              <a:latin typeface="Cambria Math" panose="02040503050406030204" pitchFamily="18" charset="0"/>
                              <a:ea typeface="MS Mincho" panose="02020609040205080304" pitchFamily="49" charset="-128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US" sz="1800" i="1">
                              <a:solidFill>
                                <a:srgbClr val="00000A"/>
                              </a:solidFill>
                              <a:effectLst/>
                              <a:latin typeface="Cambria Math" panose="02040503050406030204" pitchFamily="18" charset="0"/>
                              <a:ea typeface="MS Mincho" panose="02020609040205080304" pitchFamily="49" charset="-128"/>
                              <a:cs typeface="Times New Roman" panose="02020603050405020304" pitchFamily="18" charset="0"/>
                            </a:rPr>
                            <m:t>[</m:t>
                          </m:r>
                          <m:r>
                            <a:rPr lang="en-US" sz="1800" i="1">
                              <a:solidFill>
                                <a:srgbClr val="00000A"/>
                              </a:solidFill>
                              <a:effectLst/>
                              <a:latin typeface="Cambria Math" panose="02040503050406030204" pitchFamily="18" charset="0"/>
                              <a:ea typeface="MS Mincho" panose="02020609040205080304" pitchFamily="49" charset="-128"/>
                              <a:cs typeface="Times New Roman" panose="02020603050405020304" pitchFamily="18" charset="0"/>
                            </a:rPr>
                            <m:t>𝑋</m:t>
                          </m:r>
                        </m:e>
                        <m:sup>
                          <m:r>
                            <a:rPr lang="en-US" sz="1800" i="1">
                              <a:solidFill>
                                <a:srgbClr val="00000A"/>
                              </a:solidFill>
                              <a:effectLst/>
                              <a:latin typeface="Cambria Math" panose="02040503050406030204" pitchFamily="18" charset="0"/>
                              <a:ea typeface="MS Mincho" panose="02020609040205080304" pitchFamily="49" charset="-128"/>
                              <a:cs typeface="Times New Roman" panose="02020603050405020304" pitchFamily="18" charset="0"/>
                            </a:rPr>
                            <m:t>−</m:t>
                          </m:r>
                        </m:sup>
                      </m:sSup>
                      <m:r>
                        <a:rPr lang="en-US" sz="1800" i="1">
                          <a:solidFill>
                            <a:srgbClr val="00000A"/>
                          </a:solidFill>
                          <a:effectLst/>
                          <a:latin typeface="Cambria Math" panose="02040503050406030204" pitchFamily="18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m:t>]</m:t>
                      </m:r>
                    </m:oMath>
                  </m:oMathPara>
                </a14:m>
                <a:endParaRPr lang="en-CZ" sz="1200" dirty="0">
                  <a:solidFill>
                    <a:srgbClr val="00000A"/>
                  </a:solidFill>
                  <a:effectLst/>
                  <a:latin typeface="Liberation Serif"/>
                  <a:ea typeface="DejaVu Sans"/>
                  <a:cs typeface="Lohit Hindi"/>
                </a:endParaRPr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DD6CC304-4533-C248-BF88-FAA14449C3C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63700" y="2683289"/>
                <a:ext cx="6070600" cy="101989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C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012BF8F1-FE85-A542-BD82-4CDA685327F9}"/>
                  </a:ext>
                </a:extLst>
              </p:cNvPr>
              <p:cNvSpPr txBox="1"/>
              <p:nvPr/>
            </p:nvSpPr>
            <p:spPr>
              <a:xfrm>
                <a:off x="1663700" y="3670815"/>
                <a:ext cx="6702135" cy="98296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 hangingPunct="0">
                  <a:lnSpc>
                    <a:spcPct val="150000"/>
                  </a:lnSpc>
                  <a:tabLst>
                    <a:tab pos="1104900" algn="l"/>
                  </a:tabLs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CZ" sz="1800" i="1" smtClean="0">
                              <a:solidFill>
                                <a:srgbClr val="00000A"/>
                              </a:solidFill>
                              <a:effectLst/>
                              <a:latin typeface="Cambria Math" panose="02040503050406030204" pitchFamily="18" charset="0"/>
                              <a:ea typeface="MS Mincho" panose="02020609040205080304" pitchFamily="49" charset="-128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US" sz="1800" i="1">
                              <a:solidFill>
                                <a:srgbClr val="00000A"/>
                              </a:solidFill>
                              <a:effectLst/>
                              <a:latin typeface="Cambria Math" panose="02040503050406030204" pitchFamily="18" charset="0"/>
                              <a:ea typeface="MS Mincho" panose="02020609040205080304" pitchFamily="49" charset="-128"/>
                              <a:cs typeface="Times New Roman" panose="02020603050405020304" pitchFamily="18" charset="0"/>
                            </a:rPr>
                            <m:t>[</m:t>
                          </m:r>
                          <m:r>
                            <a:rPr lang="en-US" sz="1800" i="1">
                              <a:solidFill>
                                <a:srgbClr val="00000A"/>
                              </a:solidFill>
                              <a:effectLst/>
                              <a:latin typeface="Cambria Math" panose="02040503050406030204" pitchFamily="18" charset="0"/>
                              <a:ea typeface="MS Mincho" panose="02020609040205080304" pitchFamily="49" charset="-128"/>
                              <a:cs typeface="Times New Roman" panose="02020603050405020304" pitchFamily="18" charset="0"/>
                            </a:rPr>
                            <m:t>𝑋</m:t>
                          </m:r>
                        </m:e>
                        <m:sup>
                          <m:r>
                            <a:rPr lang="en-US" sz="1800" i="1">
                              <a:solidFill>
                                <a:srgbClr val="00000A"/>
                              </a:solidFill>
                              <a:effectLst/>
                              <a:latin typeface="Cambria Math" panose="02040503050406030204" pitchFamily="18" charset="0"/>
                              <a:ea typeface="MS Mincho" panose="02020609040205080304" pitchFamily="49" charset="-128"/>
                              <a:cs typeface="Times New Roman" panose="02020603050405020304" pitchFamily="18" charset="0"/>
                            </a:rPr>
                            <m:t>−</m:t>
                          </m:r>
                        </m:sup>
                      </m:sSup>
                      <m:r>
                        <a:rPr lang="en-US" sz="1800" i="1">
                          <a:solidFill>
                            <a:srgbClr val="00000A"/>
                          </a:solidFill>
                          <a:effectLst/>
                          <a:latin typeface="Cambria Math" panose="02040503050406030204" pitchFamily="18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m:t>]=(</m:t>
                      </m:r>
                      <m:f>
                        <m:fPr>
                          <m:ctrlPr>
                            <a:rPr lang="en-CZ" sz="1800" i="1">
                              <a:solidFill>
                                <a:srgbClr val="00000A"/>
                              </a:solidFill>
                              <a:effectLst/>
                              <a:latin typeface="Cambria Math" panose="02040503050406030204" pitchFamily="18" charset="0"/>
                              <a:ea typeface="MS Mincho" panose="02020609040205080304" pitchFamily="49" charset="-128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CZ" sz="1800" i="1">
                                  <a:solidFill>
                                    <a:srgbClr val="00000A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MS Mincho" panose="02020609040205080304" pitchFamily="49" charset="-128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800" i="1">
                                  <a:solidFill>
                                    <a:srgbClr val="00000A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MS Mincho" panose="02020609040205080304" pitchFamily="49" charset="-128"/>
                                  <a:cs typeface="Times New Roman" panose="02020603050405020304" pitchFamily="18" charset="0"/>
                                </a:rPr>
                                <m:t>𝐾</m:t>
                              </m:r>
                            </m:e>
                            <m:sub>
                              <m:r>
                                <a:rPr lang="en-US" sz="1800" i="1">
                                  <a:solidFill>
                                    <a:srgbClr val="00000A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MS Mincho" panose="02020609040205080304" pitchFamily="49" charset="-128"/>
                                  <a:cs typeface="Times New Roman" panose="02020603050405020304" pitchFamily="18" charset="0"/>
                                </a:rPr>
                                <m:t>𝑎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CZ" sz="1800" i="1">
                                  <a:solidFill>
                                    <a:srgbClr val="00000A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MS Mincho" panose="02020609040205080304" pitchFamily="49" charset="-128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800" i="1">
                                  <a:solidFill>
                                    <a:srgbClr val="00000A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MS Mincho" panose="02020609040205080304" pitchFamily="49" charset="-128"/>
                                  <a:cs typeface="Times New Roman" panose="02020603050405020304" pitchFamily="18" charset="0"/>
                                </a:rPr>
                                <m:t>𝐾</m:t>
                              </m:r>
                            </m:e>
                            <m:sub>
                              <m:r>
                                <a:rPr lang="en-US" sz="1800" i="1">
                                  <a:solidFill>
                                    <a:srgbClr val="00000A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MS Mincho" panose="02020609040205080304" pitchFamily="49" charset="-128"/>
                                  <a:cs typeface="Times New Roman" panose="02020603050405020304" pitchFamily="18" charset="0"/>
                                </a:rPr>
                                <m:t>𝑎</m:t>
                              </m:r>
                            </m:sub>
                          </m:sSub>
                          <m:r>
                            <a:rPr lang="en-US" sz="1800" i="1">
                              <a:solidFill>
                                <a:srgbClr val="00000A"/>
                              </a:solidFill>
                              <a:effectLst/>
                              <a:latin typeface="Cambria Math" panose="02040503050406030204" pitchFamily="18" charset="0"/>
                              <a:ea typeface="MS Mincho" panose="02020609040205080304" pitchFamily="49" charset="-128"/>
                              <a:cs typeface="Times New Roman" panose="02020603050405020304" pitchFamily="18" charset="0"/>
                            </a:rPr>
                            <m:t>+</m:t>
                          </m:r>
                          <m:d>
                            <m:dPr>
                              <m:begChr m:val="["/>
                              <m:endChr m:val="]"/>
                              <m:ctrlPr>
                                <a:rPr lang="en-CZ" sz="1800" i="1">
                                  <a:solidFill>
                                    <a:srgbClr val="00000A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MS Mincho" panose="02020609040205080304" pitchFamily="49" charset="-128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en-CZ" sz="1800" i="1">
                                      <a:solidFill>
                                        <a:srgbClr val="00000A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MS Mincho" panose="02020609040205080304" pitchFamily="49" charset="-128"/>
                                      <a:cs typeface="Times New Roman" panose="020206030504050203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1800" i="1">
                                      <a:solidFill>
                                        <a:srgbClr val="00000A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MS Mincho" panose="02020609040205080304" pitchFamily="49" charset="-128"/>
                                      <a:cs typeface="Times New Roman" panose="02020603050405020304" pitchFamily="18" charset="0"/>
                                    </a:rPr>
                                    <m:t>𝐻</m:t>
                                  </m:r>
                                </m:e>
                                <m:sup>
                                  <m:r>
                                    <a:rPr lang="en-US" sz="1800" i="1">
                                      <a:solidFill>
                                        <a:srgbClr val="00000A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MS Mincho" panose="02020609040205080304" pitchFamily="49" charset="-128"/>
                                      <a:cs typeface="Times New Roman" panose="02020603050405020304" pitchFamily="18" charset="0"/>
                                    </a:rPr>
                                    <m:t>+</m:t>
                                  </m:r>
                                </m:sup>
                              </m:sSup>
                            </m:e>
                          </m:d>
                        </m:den>
                      </m:f>
                      <m:r>
                        <a:rPr lang="en-US" sz="1800" i="1">
                          <a:solidFill>
                            <a:srgbClr val="00000A"/>
                          </a:solidFill>
                          <a:effectLst/>
                          <a:latin typeface="Cambria Math" panose="02040503050406030204" pitchFamily="18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m:t>)</m:t>
                      </m:r>
                      <m:sSup>
                        <m:sSupPr>
                          <m:ctrlPr>
                            <a:rPr lang="en-CZ" sz="1800" i="1">
                              <a:solidFill>
                                <a:srgbClr val="00000A"/>
                              </a:solidFill>
                              <a:effectLst/>
                              <a:latin typeface="Cambria Math" panose="02040503050406030204" pitchFamily="18" charset="0"/>
                              <a:ea typeface="MS Mincho" panose="02020609040205080304" pitchFamily="49" charset="-128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US" sz="1800" i="1">
                              <a:solidFill>
                                <a:srgbClr val="00000A"/>
                              </a:solidFill>
                              <a:effectLst/>
                              <a:latin typeface="Cambria Math" panose="02040503050406030204" pitchFamily="18" charset="0"/>
                              <a:ea typeface="MS Mincho" panose="02020609040205080304" pitchFamily="49" charset="-128"/>
                              <a:cs typeface="Times New Roman" panose="02020603050405020304" pitchFamily="18" charset="0"/>
                            </a:rPr>
                            <m:t>[</m:t>
                          </m:r>
                          <m:r>
                            <a:rPr lang="en-US" sz="1800" i="1">
                              <a:solidFill>
                                <a:srgbClr val="00000A"/>
                              </a:solidFill>
                              <a:effectLst/>
                              <a:latin typeface="Cambria Math" panose="02040503050406030204" pitchFamily="18" charset="0"/>
                              <a:ea typeface="MS Mincho" panose="02020609040205080304" pitchFamily="49" charset="-128"/>
                              <a:cs typeface="Times New Roman" panose="02020603050405020304" pitchFamily="18" charset="0"/>
                            </a:rPr>
                            <m:t>𝑋𝐻</m:t>
                          </m:r>
                        </m:e>
                        <m:sup>
                          <m:r>
                            <a:rPr lang="en-US" sz="1800" i="1">
                              <a:solidFill>
                                <a:srgbClr val="00000A"/>
                              </a:solidFill>
                              <a:effectLst/>
                              <a:latin typeface="Cambria Math" panose="02040503050406030204" pitchFamily="18" charset="0"/>
                              <a:ea typeface="MS Mincho" panose="02020609040205080304" pitchFamily="49" charset="-128"/>
                              <a:cs typeface="Times New Roman" panose="02020603050405020304" pitchFamily="18" charset="0"/>
                            </a:rPr>
                            <m:t>𝑡𝑜𝑡</m:t>
                          </m:r>
                        </m:sup>
                      </m:sSup>
                      <m:r>
                        <a:rPr lang="en-US" sz="1800" i="1">
                          <a:solidFill>
                            <a:srgbClr val="00000A"/>
                          </a:solidFill>
                          <a:effectLst/>
                          <a:latin typeface="Cambria Math" panose="02040503050406030204" pitchFamily="18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m:t>]</m:t>
                      </m:r>
                      <m:r>
                        <a:rPr lang="en-US" sz="1800" b="0" i="0" smtClean="0">
                          <a:solidFill>
                            <a:srgbClr val="00000A"/>
                          </a:solidFill>
                          <a:effectLst/>
                          <a:latin typeface="Cambria Math" panose="02040503050406030204" pitchFamily="18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m:t>;       </m:t>
                      </m:r>
                      <m:r>
                        <a:rPr lang="en-US" sz="1800" i="1">
                          <a:solidFill>
                            <a:srgbClr val="00000A"/>
                          </a:solidFill>
                          <a:effectLst/>
                          <a:latin typeface="Cambria Math" panose="02040503050406030204" pitchFamily="18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m:t>[</m:t>
                      </m:r>
                      <m:r>
                        <a:rPr lang="en-US" sz="1800" i="1">
                          <a:solidFill>
                            <a:srgbClr val="00000A"/>
                          </a:solidFill>
                          <a:effectLst/>
                          <a:latin typeface="Cambria Math" panose="02040503050406030204" pitchFamily="18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m:t>𝑋𝐻</m:t>
                      </m:r>
                      <m:r>
                        <a:rPr lang="en-US" sz="1800" i="1">
                          <a:solidFill>
                            <a:srgbClr val="00000A"/>
                          </a:solidFill>
                          <a:effectLst/>
                          <a:latin typeface="Cambria Math" panose="02040503050406030204" pitchFamily="18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m:t>]=(</m:t>
                      </m:r>
                      <m:f>
                        <m:fPr>
                          <m:ctrlPr>
                            <a:rPr lang="en-CZ" sz="1800" i="1">
                              <a:solidFill>
                                <a:srgbClr val="00000A"/>
                              </a:solidFill>
                              <a:effectLst/>
                              <a:latin typeface="Cambria Math" panose="02040503050406030204" pitchFamily="18" charset="0"/>
                              <a:ea typeface="MS Mincho" panose="02020609040205080304" pitchFamily="49" charset="-128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d>
                            <m:dPr>
                              <m:begChr m:val="["/>
                              <m:endChr m:val="]"/>
                              <m:ctrlPr>
                                <a:rPr lang="en-CZ" sz="1800" i="1">
                                  <a:solidFill>
                                    <a:srgbClr val="00000A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MS Mincho" panose="02020609040205080304" pitchFamily="49" charset="-128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en-CZ" sz="1800" i="1">
                                      <a:solidFill>
                                        <a:srgbClr val="00000A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MS Mincho" panose="02020609040205080304" pitchFamily="49" charset="-128"/>
                                      <a:cs typeface="Times New Roman" panose="020206030504050203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1800" i="1">
                                      <a:solidFill>
                                        <a:srgbClr val="00000A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MS Mincho" panose="02020609040205080304" pitchFamily="49" charset="-128"/>
                                      <a:cs typeface="Times New Roman" panose="02020603050405020304" pitchFamily="18" charset="0"/>
                                    </a:rPr>
                                    <m:t>𝐻</m:t>
                                  </m:r>
                                </m:e>
                                <m:sup>
                                  <m:r>
                                    <a:rPr lang="en-US" sz="1800" i="1">
                                      <a:solidFill>
                                        <a:srgbClr val="00000A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MS Mincho" panose="02020609040205080304" pitchFamily="49" charset="-128"/>
                                      <a:cs typeface="Times New Roman" panose="02020603050405020304" pitchFamily="18" charset="0"/>
                                    </a:rPr>
                                    <m:t>+</m:t>
                                  </m:r>
                                </m:sup>
                              </m:sSup>
                            </m:e>
                          </m:d>
                        </m:num>
                        <m:den>
                          <m:sSub>
                            <m:sSubPr>
                              <m:ctrlPr>
                                <a:rPr lang="en-CZ" sz="1800" i="1">
                                  <a:solidFill>
                                    <a:srgbClr val="00000A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MS Mincho" panose="02020609040205080304" pitchFamily="49" charset="-128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800" i="1">
                                  <a:solidFill>
                                    <a:srgbClr val="00000A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MS Mincho" panose="02020609040205080304" pitchFamily="49" charset="-128"/>
                                  <a:cs typeface="Times New Roman" panose="02020603050405020304" pitchFamily="18" charset="0"/>
                                </a:rPr>
                                <m:t>𝐾</m:t>
                              </m:r>
                            </m:e>
                            <m:sub>
                              <m:r>
                                <a:rPr lang="en-US" sz="1800" i="1">
                                  <a:solidFill>
                                    <a:srgbClr val="00000A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MS Mincho" panose="02020609040205080304" pitchFamily="49" charset="-128"/>
                                  <a:cs typeface="Times New Roman" panose="02020603050405020304" pitchFamily="18" charset="0"/>
                                </a:rPr>
                                <m:t>𝑎</m:t>
                              </m:r>
                            </m:sub>
                          </m:sSub>
                          <m:r>
                            <a:rPr lang="en-US" sz="1800" i="1">
                              <a:solidFill>
                                <a:srgbClr val="00000A"/>
                              </a:solidFill>
                              <a:effectLst/>
                              <a:latin typeface="Cambria Math" panose="02040503050406030204" pitchFamily="18" charset="0"/>
                              <a:ea typeface="MS Mincho" panose="02020609040205080304" pitchFamily="49" charset="-128"/>
                              <a:cs typeface="Times New Roman" panose="02020603050405020304" pitchFamily="18" charset="0"/>
                            </a:rPr>
                            <m:t>+</m:t>
                          </m:r>
                          <m:d>
                            <m:dPr>
                              <m:begChr m:val="["/>
                              <m:endChr m:val="]"/>
                              <m:ctrlPr>
                                <a:rPr lang="en-CZ" sz="1800" i="1">
                                  <a:solidFill>
                                    <a:srgbClr val="00000A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MS Mincho" panose="02020609040205080304" pitchFamily="49" charset="-128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en-CZ" sz="1800" i="1">
                                      <a:solidFill>
                                        <a:srgbClr val="00000A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MS Mincho" panose="02020609040205080304" pitchFamily="49" charset="-128"/>
                                      <a:cs typeface="Times New Roman" panose="020206030504050203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1800" i="1">
                                      <a:solidFill>
                                        <a:srgbClr val="00000A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MS Mincho" panose="02020609040205080304" pitchFamily="49" charset="-128"/>
                                      <a:cs typeface="Times New Roman" panose="02020603050405020304" pitchFamily="18" charset="0"/>
                                    </a:rPr>
                                    <m:t>𝐻</m:t>
                                  </m:r>
                                </m:e>
                                <m:sup>
                                  <m:r>
                                    <a:rPr lang="en-US" sz="1800" i="1">
                                      <a:solidFill>
                                        <a:srgbClr val="00000A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MS Mincho" panose="02020609040205080304" pitchFamily="49" charset="-128"/>
                                      <a:cs typeface="Times New Roman" panose="02020603050405020304" pitchFamily="18" charset="0"/>
                                    </a:rPr>
                                    <m:t>+</m:t>
                                  </m:r>
                                </m:sup>
                              </m:sSup>
                            </m:e>
                          </m:d>
                        </m:den>
                      </m:f>
                      <m:r>
                        <a:rPr lang="en-US" sz="1800" i="1">
                          <a:solidFill>
                            <a:srgbClr val="00000A"/>
                          </a:solidFill>
                          <a:effectLst/>
                          <a:latin typeface="Cambria Math" panose="02040503050406030204" pitchFamily="18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m:t>)</m:t>
                      </m:r>
                      <m:sSup>
                        <m:sSupPr>
                          <m:ctrlPr>
                            <a:rPr lang="en-CZ" sz="1800" i="1">
                              <a:solidFill>
                                <a:srgbClr val="00000A"/>
                              </a:solidFill>
                              <a:effectLst/>
                              <a:latin typeface="Cambria Math" panose="02040503050406030204" pitchFamily="18" charset="0"/>
                              <a:ea typeface="MS Mincho" panose="02020609040205080304" pitchFamily="49" charset="-128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US" sz="1800" i="1">
                              <a:solidFill>
                                <a:srgbClr val="00000A"/>
                              </a:solidFill>
                              <a:effectLst/>
                              <a:latin typeface="Cambria Math" panose="02040503050406030204" pitchFamily="18" charset="0"/>
                              <a:ea typeface="MS Mincho" panose="02020609040205080304" pitchFamily="49" charset="-128"/>
                              <a:cs typeface="Times New Roman" panose="02020603050405020304" pitchFamily="18" charset="0"/>
                            </a:rPr>
                            <m:t>[</m:t>
                          </m:r>
                          <m:r>
                            <a:rPr lang="en-US" sz="1800" i="1">
                              <a:solidFill>
                                <a:srgbClr val="00000A"/>
                              </a:solidFill>
                              <a:effectLst/>
                              <a:latin typeface="Cambria Math" panose="02040503050406030204" pitchFamily="18" charset="0"/>
                              <a:ea typeface="MS Mincho" panose="02020609040205080304" pitchFamily="49" charset="-128"/>
                              <a:cs typeface="Times New Roman" panose="02020603050405020304" pitchFamily="18" charset="0"/>
                            </a:rPr>
                            <m:t>𝑋𝐻</m:t>
                          </m:r>
                        </m:e>
                        <m:sup>
                          <m:r>
                            <a:rPr lang="en-US" sz="1800" i="1">
                              <a:solidFill>
                                <a:srgbClr val="00000A"/>
                              </a:solidFill>
                              <a:effectLst/>
                              <a:latin typeface="Cambria Math" panose="02040503050406030204" pitchFamily="18" charset="0"/>
                              <a:ea typeface="MS Mincho" panose="02020609040205080304" pitchFamily="49" charset="-128"/>
                              <a:cs typeface="Times New Roman" panose="02020603050405020304" pitchFamily="18" charset="0"/>
                            </a:rPr>
                            <m:t>𝑡𝑜𝑡</m:t>
                          </m:r>
                        </m:sup>
                      </m:sSup>
                      <m:r>
                        <a:rPr lang="en-US" sz="1800" i="1">
                          <a:solidFill>
                            <a:srgbClr val="00000A"/>
                          </a:solidFill>
                          <a:effectLst/>
                          <a:latin typeface="Cambria Math" panose="02040503050406030204" pitchFamily="18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m:t>]</m:t>
                      </m:r>
                    </m:oMath>
                  </m:oMathPara>
                </a14:m>
                <a:endParaRPr lang="en-CZ" sz="1200" dirty="0">
                  <a:solidFill>
                    <a:srgbClr val="00000A"/>
                  </a:solidFill>
                  <a:effectLst/>
                  <a:latin typeface="Liberation Serif"/>
                  <a:ea typeface="DejaVu Sans"/>
                  <a:cs typeface="Lohit Hindi"/>
                </a:endParaRPr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012BF8F1-FE85-A542-BD82-4CDA685327F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63700" y="3670815"/>
                <a:ext cx="6702135" cy="982961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C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FBB500C0-3BC8-444A-87A2-69BAD1C11A30}"/>
                  </a:ext>
                </a:extLst>
              </p:cNvPr>
              <p:cNvSpPr txBox="1"/>
              <p:nvPr/>
            </p:nvSpPr>
            <p:spPr>
              <a:xfrm>
                <a:off x="1010230" y="4798201"/>
                <a:ext cx="4572000" cy="89947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 hangingPunct="0"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CZ" sz="1800" i="1" smtClean="0">
                              <a:solidFill>
                                <a:srgbClr val="00000A"/>
                              </a:solidFill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sz="1800" i="1">
                              <a:solidFill>
                                <a:srgbClr val="00000A"/>
                              </a:solidFill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𝑑</m:t>
                          </m:r>
                          <m:d>
                            <m:dPr>
                              <m:begChr m:val="["/>
                              <m:endChr m:val="]"/>
                              <m:ctrlPr>
                                <a:rPr lang="en-CZ" sz="1800" i="1">
                                  <a:solidFill>
                                    <a:srgbClr val="00000A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1800" i="1">
                                  <a:solidFill>
                                    <a:srgbClr val="00000A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𝑆</m:t>
                              </m:r>
                            </m:e>
                          </m:d>
                        </m:num>
                        <m:den>
                          <m:r>
                            <a:rPr lang="en-US" sz="1800" i="1">
                              <a:solidFill>
                                <a:srgbClr val="00000A"/>
                              </a:solidFill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𝑑𝑡</m:t>
                          </m:r>
                        </m:den>
                      </m:f>
                      <m:r>
                        <a:rPr lang="en-US" sz="1800">
                          <a:solidFill>
                            <a:srgbClr val="00000A"/>
                          </a:solidFill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=</m:t>
                      </m:r>
                      <m:r>
                        <a:rPr lang="en-US" sz="1800" i="1">
                          <a:solidFill>
                            <a:srgbClr val="00000A"/>
                          </a:solidFill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en-CZ" sz="1800" i="1">
                              <a:solidFill>
                                <a:srgbClr val="00000A"/>
                              </a:solidFill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sz="1800">
                              <a:solidFill>
                                <a:srgbClr val="00000A"/>
                              </a:solidFill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k</m:t>
                          </m:r>
                        </m:e>
                        <m:sub>
                          <m:r>
                            <a:rPr lang="en-US" sz="1800" i="1">
                              <a:solidFill>
                                <a:srgbClr val="00000A"/>
                              </a:solidFill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1</m:t>
                          </m:r>
                        </m:sub>
                      </m:sSub>
                      <m:d>
                        <m:dPr>
                          <m:begChr m:val="["/>
                          <m:endChr m:val="]"/>
                          <m:ctrlPr>
                            <a:rPr lang="en-CZ" sz="1800" i="1">
                              <a:solidFill>
                                <a:srgbClr val="00000A"/>
                              </a:solidFill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m:rPr>
                              <m:sty m:val="p"/>
                            </m:rPr>
                            <a:rPr lang="en-US" sz="1800">
                              <a:solidFill>
                                <a:srgbClr val="00000A"/>
                              </a:solidFill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S</m:t>
                          </m:r>
                        </m:e>
                      </m:d>
                      <m:d>
                        <m:dPr>
                          <m:begChr m:val="["/>
                          <m:endChr m:val="]"/>
                          <m:ctrlPr>
                            <a:rPr lang="en-CZ" sz="1800" i="1">
                              <a:solidFill>
                                <a:srgbClr val="00000A"/>
                              </a:solidFill>
                              <a:effectLst/>
                              <a:latin typeface="Cambria Math" panose="02040503050406030204" pitchFamily="18" charset="0"/>
                              <a:ea typeface="DejaVu Sans"/>
                              <a:cs typeface="Lohit Hindi"/>
                            </a:rPr>
                          </m:ctrlPr>
                        </m:dPr>
                        <m:e>
                          <m:r>
                            <a:rPr lang="en-US" sz="1800" i="1">
                              <a:solidFill>
                                <a:srgbClr val="00000A"/>
                              </a:solidFill>
                              <a:effectLst/>
                              <a:latin typeface="Cambria Math" panose="02040503050406030204" pitchFamily="18" charset="0"/>
                              <a:ea typeface="DejaVu Sans"/>
                              <a:cs typeface="Lohit Hindi"/>
                            </a:rPr>
                            <m:t>𝑋𝐻</m:t>
                          </m:r>
                        </m:e>
                      </m:d>
                      <m:r>
                        <a:rPr lang="en-US" sz="1800" i="1">
                          <a:solidFill>
                            <a:srgbClr val="00000A"/>
                          </a:solidFill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en-CZ" sz="1800" i="1">
                              <a:solidFill>
                                <a:srgbClr val="00000A"/>
                              </a:solidFill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sz="1800">
                              <a:solidFill>
                                <a:srgbClr val="00000A"/>
                              </a:solidFill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k</m:t>
                          </m:r>
                        </m:e>
                        <m:sub>
                          <m:r>
                            <a:rPr lang="en-US" sz="1800" i="1">
                              <a:solidFill>
                                <a:srgbClr val="00000A"/>
                              </a:solidFill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2</m:t>
                          </m:r>
                        </m:sub>
                      </m:sSub>
                      <m:d>
                        <m:dPr>
                          <m:begChr m:val="["/>
                          <m:endChr m:val="]"/>
                          <m:ctrlPr>
                            <a:rPr lang="en-CZ" sz="1800" i="1">
                              <a:solidFill>
                                <a:srgbClr val="00000A"/>
                              </a:solidFill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m:rPr>
                              <m:sty m:val="p"/>
                            </m:rPr>
                            <a:rPr lang="en-US" sz="1800">
                              <a:solidFill>
                                <a:srgbClr val="00000A"/>
                              </a:solidFill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S</m:t>
                          </m:r>
                        </m:e>
                      </m:d>
                      <m:r>
                        <a:rPr lang="en-US" sz="1800" i="1">
                          <a:solidFill>
                            <a:srgbClr val="00000A"/>
                          </a:solidFill>
                          <a:effectLst/>
                          <a:latin typeface="Cambria Math" panose="02040503050406030204" pitchFamily="18" charset="0"/>
                          <a:ea typeface="DejaVu Sans"/>
                          <a:cs typeface="Lohit Hindi"/>
                        </a:rPr>
                        <m:t> </m:t>
                      </m:r>
                      <m:d>
                        <m:dPr>
                          <m:begChr m:val="["/>
                          <m:endChr m:val="]"/>
                          <m:ctrlPr>
                            <a:rPr lang="en-CZ" sz="1800" i="1">
                              <a:solidFill>
                                <a:srgbClr val="00000A"/>
                              </a:solidFill>
                              <a:effectLst/>
                              <a:latin typeface="Cambria Math" panose="02040503050406030204" pitchFamily="18" charset="0"/>
                              <a:ea typeface="DejaVu Sans"/>
                              <a:cs typeface="Lohit Hindi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CZ" sz="1800" i="1">
                                  <a:solidFill>
                                    <a:srgbClr val="00000A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DejaVu Sans"/>
                                  <a:cs typeface="Lohit Hindi"/>
                                </a:rPr>
                              </m:ctrlPr>
                            </m:sSupPr>
                            <m:e>
                              <m:r>
                                <a:rPr lang="en-US" sz="1800" i="1">
                                  <a:solidFill>
                                    <a:srgbClr val="00000A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DejaVu Sans"/>
                                  <a:cs typeface="Lohit Hindi"/>
                                </a:rPr>
                                <m:t>𝑋</m:t>
                              </m:r>
                            </m:e>
                            <m:sup>
                              <m:r>
                                <a:rPr lang="en-US" sz="1800" i="1">
                                  <a:solidFill>
                                    <a:srgbClr val="00000A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DejaVu Sans"/>
                                  <a:cs typeface="Lohit Hindi"/>
                                </a:rPr>
                                <m:t>−</m:t>
                              </m:r>
                            </m:sup>
                          </m:sSup>
                        </m:e>
                      </m:d>
                      <m:r>
                        <a:rPr lang="en-US" sz="1800" i="1">
                          <a:solidFill>
                            <a:srgbClr val="00000A"/>
                          </a:solidFill>
                          <a:effectLst/>
                          <a:latin typeface="Cambria Math" panose="02040503050406030204" pitchFamily="18" charset="0"/>
                          <a:ea typeface="DejaVu Sans"/>
                          <a:cs typeface="Lohit Hindi"/>
                        </a:rPr>
                        <m:t>= </m:t>
                      </m:r>
                    </m:oMath>
                  </m:oMathPara>
                </a14:m>
                <a:endParaRPr lang="en-CZ" sz="1200" dirty="0">
                  <a:solidFill>
                    <a:srgbClr val="00000A"/>
                  </a:solidFill>
                  <a:effectLst/>
                  <a:latin typeface="Liberation Serif"/>
                  <a:ea typeface="DejaVu Sans"/>
                  <a:cs typeface="Lohit Hindi"/>
                </a:endParaRPr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FBB500C0-3BC8-444A-87A2-69BAD1C11A3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0230" y="4798201"/>
                <a:ext cx="4572000" cy="899477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C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864757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/>
      <p:bldP spid="7" grpId="0"/>
      <p:bldP spid="9" grpId="0"/>
      <p:bldP spid="11" grpId="0"/>
      <p:bldP spid="13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41" name="Picture 2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25" y="549275"/>
            <a:ext cx="6777038" cy="3727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42" name="TextBox 16"/>
          <p:cNvSpPr txBox="1">
            <a:spLocks noChangeArrowheads="1"/>
          </p:cNvSpPr>
          <p:nvPr/>
        </p:nvSpPr>
        <p:spPr bwMode="auto">
          <a:xfrm>
            <a:off x="115888" y="57150"/>
            <a:ext cx="438467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cs-CZ" sz="1800">
                <a:solidFill>
                  <a:srgbClr val="FF0000"/>
                </a:solidFill>
              </a:rPr>
              <a:t>Reduction of </a:t>
            </a:r>
            <a:r>
              <a:rPr lang="en-US" sz="1800">
                <a:solidFill>
                  <a:srgbClr val="FF0000"/>
                </a:solidFill>
              </a:rPr>
              <a:t>Satra</a:t>
            </a:r>
            <a:r>
              <a:rPr lang="cs-CZ" sz="1800">
                <a:solidFill>
                  <a:srgbClr val="FF0000"/>
                </a:solidFill>
              </a:rPr>
              <a:t>platin </a:t>
            </a:r>
            <a:r>
              <a:rPr lang="en-US" sz="1800">
                <a:solidFill>
                  <a:srgbClr val="FF0000"/>
                </a:solidFill>
              </a:rPr>
              <a:t>by</a:t>
            </a:r>
            <a:r>
              <a:rPr lang="cs-CZ" sz="1800">
                <a:solidFill>
                  <a:srgbClr val="FF0000"/>
                </a:solidFill>
              </a:rPr>
              <a:t> </a:t>
            </a:r>
            <a:r>
              <a:rPr lang="en-US" sz="1800">
                <a:solidFill>
                  <a:srgbClr val="FF0000"/>
                </a:solidFill>
              </a:rPr>
              <a:t>Ascorbic Acid</a:t>
            </a:r>
            <a:r>
              <a:rPr lang="cs-CZ" sz="1800">
                <a:solidFill>
                  <a:srgbClr val="FF0000"/>
                </a:solidFill>
              </a:rPr>
              <a:t> </a:t>
            </a:r>
          </a:p>
        </p:txBody>
      </p:sp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250825" y="4508500"/>
          <a:ext cx="5834063" cy="127000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96424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6665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6772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6772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6772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22918">
                <a:tc>
                  <a:txBody>
                    <a:bodyPr/>
                    <a:lstStyle/>
                    <a:p>
                      <a:pPr algn="ctr" fontAlgn="auto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DejaVu Sans"/>
                          <a:cs typeface="Arial" panose="020B0604020202020204" pitchFamily="34" charset="0"/>
                        </a:rPr>
                        <a:t>System</a:t>
                      </a:r>
                      <a:endParaRPr lang="cs-CZ" sz="18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DejaVu Sans"/>
                        <a:cs typeface="Arial" panose="020B0604020202020204" pitchFamily="34" charset="0"/>
                      </a:endParaRPr>
                    </a:p>
                  </a:txBody>
                  <a:tcPr marL="44461" marR="44461" marT="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sz="1800" dirty="0">
                          <a:solidFill>
                            <a:schemeClr val="tx1"/>
                          </a:solidFill>
                        </a:rPr>
                        <a:t>Δ</a:t>
                      </a: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G</a:t>
                      </a:r>
                      <a:r>
                        <a:rPr lang="en-US" sz="1800" baseline="-25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AS</a:t>
                      </a:r>
                      <a:endParaRPr lang="cs-CZ" sz="1800" baseline="-250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DejaVu Sans"/>
                        <a:cs typeface="Arial" panose="020B0604020202020204" pitchFamily="34" charset="0"/>
                      </a:endParaRPr>
                    </a:p>
                  </a:txBody>
                  <a:tcPr marL="44461" marR="44461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 err="1">
                          <a:solidFill>
                            <a:schemeClr val="tx1"/>
                          </a:solidFill>
                        </a:rPr>
                        <a:t>Δ</a:t>
                      </a:r>
                      <a:r>
                        <a:rPr lang="cs-CZ" sz="18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</a:t>
                      </a:r>
                      <a:r>
                        <a:rPr lang="en-US" sz="1800" baseline="-25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</a:t>
                      </a:r>
                      <a:endParaRPr lang="cs-CZ" sz="1800" baseline="-250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DejaVu Sans"/>
                        <a:cs typeface="Arial" panose="020B0604020202020204" pitchFamily="34" charset="0"/>
                      </a:endParaRPr>
                    </a:p>
                  </a:txBody>
                  <a:tcPr marL="44461" marR="44461" marT="0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 err="1">
                          <a:solidFill>
                            <a:schemeClr val="tx1"/>
                          </a:solidFill>
                        </a:rPr>
                        <a:t>Δ</a:t>
                      </a:r>
                      <a:r>
                        <a:rPr lang="cs-CZ" sz="18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</a:t>
                      </a:r>
                      <a:r>
                        <a:rPr lang="en-US" sz="1800" baseline="30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‡</a:t>
                      </a:r>
                      <a:endParaRPr lang="cs-CZ" sz="1800" baseline="300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DejaVu Sans"/>
                        <a:cs typeface="Arial" panose="020B0604020202020204" pitchFamily="34" charset="0"/>
                      </a:endParaRPr>
                    </a:p>
                  </a:txBody>
                  <a:tcPr marL="44461" marR="44461" marT="0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DejaVu Sans"/>
                          <a:cs typeface="Arial" panose="020B0604020202020204" pitchFamily="34" charset="0"/>
                        </a:rPr>
                        <a:t>k</a:t>
                      </a:r>
                      <a:endParaRPr lang="cs-CZ" sz="18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DejaVu Sans"/>
                        <a:cs typeface="Arial" panose="020B0604020202020204" pitchFamily="34" charset="0"/>
                      </a:endParaRPr>
                    </a:p>
                  </a:txBody>
                  <a:tcPr marL="44461" marR="44461" marT="0" marB="0" anchor="b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15694">
                <a:tc>
                  <a:txBody>
                    <a:bodyPr/>
                    <a:lstStyle/>
                    <a:p>
                      <a:pPr algn="ctr" fontAlgn="auto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AAH</a:t>
                      </a:r>
                      <a:r>
                        <a:rPr lang="cs-CZ" sz="1800" baseline="-25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r>
                        <a:rPr lang="cs-CZ" sz="18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JM216</a:t>
                      </a:r>
                      <a:endParaRPr lang="cs-CZ" sz="18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DejaVu Sans"/>
                        <a:cs typeface="Arial" panose="020B0604020202020204" pitchFamily="34" charset="0"/>
                      </a:endParaRPr>
                    </a:p>
                  </a:txBody>
                  <a:tcPr marL="44461" marR="44461" marT="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>
                          <a:solidFill>
                            <a:srgbClr val="00000A"/>
                          </a:solidFill>
                          <a:effectLst/>
                          <a:latin typeface="Times New Roman"/>
                          <a:ea typeface="Times New Roman"/>
                          <a:cs typeface="Lohit Hindi"/>
                        </a:rPr>
                        <a:t>6.2</a:t>
                      </a:r>
                      <a:endParaRPr lang="cs-CZ" sz="1800" dirty="0">
                        <a:solidFill>
                          <a:srgbClr val="00000A"/>
                        </a:solidFill>
                        <a:effectLst/>
                        <a:latin typeface="Liberation Serif"/>
                        <a:ea typeface="DejaVu Sans"/>
                        <a:cs typeface="Lohit Hindi"/>
                      </a:endParaRPr>
                    </a:p>
                  </a:txBody>
                  <a:tcPr marL="44461" marR="44461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>
                          <a:solidFill>
                            <a:srgbClr val="00000A"/>
                          </a:solidFill>
                          <a:effectLst/>
                          <a:latin typeface="Times New Roman"/>
                          <a:ea typeface="Times New Roman"/>
                          <a:cs typeface="Lohit Hindi"/>
                        </a:rPr>
                        <a:t>4.4</a:t>
                      </a:r>
                      <a:endParaRPr lang="cs-CZ" sz="1800" dirty="0">
                        <a:solidFill>
                          <a:srgbClr val="00000A"/>
                        </a:solidFill>
                        <a:effectLst/>
                        <a:latin typeface="Liberation Serif"/>
                        <a:ea typeface="DejaVu Sans"/>
                        <a:cs typeface="Lohit Hindi"/>
                      </a:endParaRPr>
                    </a:p>
                  </a:txBody>
                  <a:tcPr marL="44461" marR="44461" marT="0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>
                          <a:solidFill>
                            <a:srgbClr val="00000A"/>
                          </a:solidFill>
                          <a:effectLst/>
                          <a:latin typeface="Times New Roman"/>
                          <a:ea typeface="Times New Roman"/>
                          <a:cs typeface="Lohit Hindi"/>
                        </a:rPr>
                        <a:t>28.2</a:t>
                      </a:r>
                      <a:endParaRPr lang="cs-CZ" sz="1800" dirty="0">
                        <a:solidFill>
                          <a:srgbClr val="00000A"/>
                        </a:solidFill>
                        <a:effectLst/>
                        <a:latin typeface="Liberation Serif"/>
                        <a:ea typeface="DejaVu Sans"/>
                        <a:cs typeface="Lohit Hindi"/>
                      </a:endParaRPr>
                    </a:p>
                  </a:txBody>
                  <a:tcPr marL="44461" marR="44461" marT="0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>
                          <a:solidFill>
                            <a:srgbClr val="00000A"/>
                          </a:solidFill>
                          <a:effectLst/>
                          <a:latin typeface="Times New Roman"/>
                          <a:ea typeface="Times New Roman"/>
                          <a:cs typeface="Lohit Hindi"/>
                        </a:rPr>
                        <a:t>1.4E-08</a:t>
                      </a:r>
                      <a:endParaRPr lang="cs-CZ" sz="1800" dirty="0">
                        <a:solidFill>
                          <a:srgbClr val="00000A"/>
                        </a:solidFill>
                        <a:effectLst/>
                        <a:latin typeface="Liberation Serif"/>
                        <a:ea typeface="DejaVu Sans"/>
                        <a:cs typeface="Lohit Hindi"/>
                      </a:endParaRPr>
                    </a:p>
                  </a:txBody>
                  <a:tcPr marL="44461" marR="44461" marT="0" marB="0" anchor="b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15694">
                <a:tc>
                  <a:txBody>
                    <a:bodyPr/>
                    <a:lstStyle/>
                    <a:p>
                      <a:pPr algn="ctr" fontAlgn="auto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AAH</a:t>
                      </a:r>
                      <a:r>
                        <a:rPr lang="cs-CZ" sz="1800" baseline="30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r>
                        <a:rPr lang="cs-CZ" sz="18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JM216</a:t>
                      </a:r>
                      <a:endParaRPr lang="cs-CZ" sz="18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DejaVu Sans"/>
                        <a:cs typeface="Arial" panose="020B0604020202020204" pitchFamily="34" charset="0"/>
                      </a:endParaRPr>
                    </a:p>
                  </a:txBody>
                  <a:tcPr marL="44461" marR="44461" marT="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>
                          <a:solidFill>
                            <a:srgbClr val="00000A"/>
                          </a:solidFill>
                          <a:effectLst/>
                          <a:latin typeface="Times New Roman"/>
                          <a:ea typeface="Times New Roman"/>
                          <a:cs typeface="Lohit Hindi"/>
                        </a:rPr>
                        <a:t>-3.1</a:t>
                      </a:r>
                      <a:endParaRPr lang="cs-CZ" sz="1800" dirty="0">
                        <a:solidFill>
                          <a:srgbClr val="00000A"/>
                        </a:solidFill>
                        <a:effectLst/>
                        <a:latin typeface="Liberation Serif"/>
                        <a:ea typeface="DejaVu Sans"/>
                        <a:cs typeface="Lohit Hindi"/>
                      </a:endParaRPr>
                    </a:p>
                  </a:txBody>
                  <a:tcPr marL="44461" marR="44461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>
                          <a:solidFill>
                            <a:srgbClr val="00000A"/>
                          </a:solidFill>
                          <a:effectLst/>
                          <a:latin typeface="Times New Roman"/>
                          <a:ea typeface="Times New Roman"/>
                          <a:cs typeface="Lohit Hindi"/>
                        </a:rPr>
                        <a:t>-9.1</a:t>
                      </a:r>
                      <a:endParaRPr lang="cs-CZ" sz="1800" dirty="0">
                        <a:solidFill>
                          <a:srgbClr val="00000A"/>
                        </a:solidFill>
                        <a:effectLst/>
                        <a:latin typeface="Liberation Serif"/>
                        <a:ea typeface="DejaVu Sans"/>
                        <a:cs typeface="Lohit Hindi"/>
                      </a:endParaRPr>
                    </a:p>
                  </a:txBody>
                  <a:tcPr marL="44461" marR="44461" marT="0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>
                          <a:solidFill>
                            <a:srgbClr val="00000A"/>
                          </a:solidFill>
                          <a:effectLst/>
                          <a:latin typeface="Times New Roman"/>
                          <a:ea typeface="Times New Roman"/>
                          <a:cs typeface="Lohit Hindi"/>
                        </a:rPr>
                        <a:t>28.8</a:t>
                      </a:r>
                      <a:endParaRPr lang="cs-CZ" sz="1800" dirty="0">
                        <a:solidFill>
                          <a:srgbClr val="00000A"/>
                        </a:solidFill>
                        <a:effectLst/>
                        <a:latin typeface="Liberation Serif"/>
                        <a:ea typeface="DejaVu Sans"/>
                        <a:cs typeface="Lohit Hindi"/>
                      </a:endParaRPr>
                    </a:p>
                  </a:txBody>
                  <a:tcPr marL="44461" marR="44461" marT="0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>
                          <a:solidFill>
                            <a:srgbClr val="00000A"/>
                          </a:solidFill>
                          <a:effectLst/>
                          <a:latin typeface="Times New Roman"/>
                          <a:ea typeface="Times New Roman"/>
                          <a:cs typeface="Lohit Hindi"/>
                        </a:rPr>
                        <a:t>4.7E-09</a:t>
                      </a:r>
                      <a:endParaRPr lang="cs-CZ" sz="1800" dirty="0">
                        <a:solidFill>
                          <a:srgbClr val="00000A"/>
                        </a:solidFill>
                        <a:effectLst/>
                        <a:latin typeface="Liberation Serif"/>
                        <a:ea typeface="DejaVu Sans"/>
                        <a:cs typeface="Lohit Hindi"/>
                      </a:endParaRPr>
                    </a:p>
                  </a:txBody>
                  <a:tcPr marL="44461" marR="44461" marT="0" marB="0" anchor="b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15694">
                <a:tc>
                  <a:txBody>
                    <a:bodyPr/>
                    <a:lstStyle/>
                    <a:p>
                      <a:pPr algn="ctr" fontAlgn="auto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AA</a:t>
                      </a:r>
                      <a:r>
                        <a:rPr lang="cs-CZ" sz="1800" baseline="30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2-</a:t>
                      </a:r>
                      <a:r>
                        <a:rPr lang="cs-CZ" sz="18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JM216</a:t>
                      </a:r>
                      <a:endParaRPr lang="cs-CZ" sz="18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DejaVu Sans"/>
                        <a:cs typeface="Arial" panose="020B0604020202020204" pitchFamily="34" charset="0"/>
                      </a:endParaRPr>
                    </a:p>
                  </a:txBody>
                  <a:tcPr marL="44461" marR="44461" marT="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>
                          <a:solidFill>
                            <a:srgbClr val="00000A"/>
                          </a:solidFill>
                          <a:effectLst/>
                          <a:latin typeface="Times New Roman"/>
                          <a:ea typeface="Times New Roman"/>
                          <a:cs typeface="Lohit Hindi"/>
                        </a:rPr>
                        <a:t>-10.9</a:t>
                      </a:r>
                      <a:endParaRPr lang="cs-CZ" sz="1800" dirty="0">
                        <a:solidFill>
                          <a:srgbClr val="00000A"/>
                        </a:solidFill>
                        <a:effectLst/>
                        <a:latin typeface="Liberation Serif"/>
                        <a:ea typeface="DejaVu Sans"/>
                        <a:cs typeface="Lohit Hindi"/>
                      </a:endParaRPr>
                    </a:p>
                  </a:txBody>
                  <a:tcPr marL="44461" marR="44461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>
                          <a:solidFill>
                            <a:srgbClr val="00000A"/>
                          </a:solidFill>
                          <a:effectLst/>
                          <a:latin typeface="Times New Roman"/>
                          <a:ea typeface="Times New Roman"/>
                          <a:cs typeface="Lohit Hindi"/>
                        </a:rPr>
                        <a:t>-28.1</a:t>
                      </a:r>
                      <a:endParaRPr lang="cs-CZ" sz="1800" dirty="0">
                        <a:solidFill>
                          <a:srgbClr val="00000A"/>
                        </a:solidFill>
                        <a:effectLst/>
                        <a:latin typeface="Liberation Serif"/>
                        <a:ea typeface="DejaVu Sans"/>
                        <a:cs typeface="Lohit Hindi"/>
                      </a:endParaRPr>
                    </a:p>
                  </a:txBody>
                  <a:tcPr marL="44461" marR="44461" marT="0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800" b="1" dirty="0">
                          <a:solidFill>
                            <a:srgbClr val="00000A"/>
                          </a:solidFill>
                          <a:effectLst/>
                          <a:latin typeface="Times New Roman"/>
                          <a:ea typeface="Times New Roman"/>
                          <a:cs typeface="Lohit Hindi"/>
                        </a:rPr>
                        <a:t>14.7</a:t>
                      </a:r>
                      <a:endParaRPr lang="cs-CZ" sz="1800" b="1" dirty="0">
                        <a:solidFill>
                          <a:srgbClr val="00000A"/>
                        </a:solidFill>
                        <a:effectLst/>
                        <a:latin typeface="Liberation Serif"/>
                        <a:ea typeface="DejaVu Sans"/>
                        <a:cs typeface="Lohit Hindi"/>
                      </a:endParaRPr>
                    </a:p>
                  </a:txBody>
                  <a:tcPr marL="44461" marR="44461" marT="0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800" b="1" dirty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Times New Roman"/>
                          <a:cs typeface="Lohit Hindi"/>
                        </a:rPr>
                        <a:t>1.1E+02</a:t>
                      </a:r>
                      <a:endParaRPr lang="cs-CZ" sz="1800" b="1" dirty="0">
                        <a:solidFill>
                          <a:srgbClr val="FF0000"/>
                        </a:solidFill>
                        <a:effectLst/>
                        <a:latin typeface="Liberation Serif"/>
                        <a:ea typeface="DejaVu Sans"/>
                        <a:cs typeface="Lohit Hindi"/>
                      </a:endParaRPr>
                    </a:p>
                  </a:txBody>
                  <a:tcPr marL="44461" marR="44461" marT="0" marB="0" anchor="b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61475" name="TextBox 10"/>
          <p:cNvSpPr txBox="1">
            <a:spLocks noChangeArrowheads="1"/>
          </p:cNvSpPr>
          <p:nvPr/>
        </p:nvSpPr>
        <p:spPr bwMode="auto">
          <a:xfrm>
            <a:off x="2051050" y="5876925"/>
            <a:ext cx="4465638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400">
                <a:latin typeface="Iskoola Pota" charset="0"/>
                <a:cs typeface="Iskoola Pota" charset="0"/>
              </a:rPr>
              <a:t>Energies in kcal</a:t>
            </a:r>
            <a:r>
              <a:rPr lang="en-GB" sz="1400">
                <a:latin typeface="Iskoola Pota" charset="0"/>
                <a:cs typeface="Iskoola Pota" charset="0"/>
              </a:rPr>
              <a:t>·mol</a:t>
            </a:r>
            <a:r>
              <a:rPr lang="en-GB" sz="1400" baseline="30000">
                <a:latin typeface="Iskoola Pota" charset="0"/>
                <a:cs typeface="Iskoola Pota" charset="0"/>
              </a:rPr>
              <a:t>-1 </a:t>
            </a:r>
            <a:r>
              <a:rPr lang="en-GB" sz="1400">
                <a:latin typeface="Iskoola Pota" charset="0"/>
                <a:cs typeface="Iskoola Pota" charset="0"/>
              </a:rPr>
              <a:t>and rate constants in M</a:t>
            </a:r>
            <a:r>
              <a:rPr lang="en-GB" sz="1400" baseline="30000">
                <a:latin typeface="Iskoola Pota" charset="0"/>
                <a:cs typeface="Iskoola Pota" charset="0"/>
              </a:rPr>
              <a:t>-1</a:t>
            </a:r>
            <a:r>
              <a:rPr lang="en-GB" sz="1400">
                <a:latin typeface="Iskoola Pota" charset="0"/>
                <a:cs typeface="Iskoola Pota" charset="0"/>
              </a:rPr>
              <a:t>·s</a:t>
            </a:r>
            <a:r>
              <a:rPr lang="en-GB" sz="1400" baseline="30000">
                <a:latin typeface="Iskoola Pota" charset="0"/>
                <a:cs typeface="Iskoola Pota" charset="0"/>
              </a:rPr>
              <a:t>-1</a:t>
            </a:r>
            <a:r>
              <a:rPr lang="en-GB" sz="1400">
                <a:latin typeface="Iskoola Pota" charset="0"/>
                <a:cs typeface="Iskoola Pota" charset="0"/>
              </a:rPr>
              <a:t> </a:t>
            </a:r>
            <a:endParaRPr lang="cs-CZ" sz="1400">
              <a:latin typeface="Iskoola Pota" charset="0"/>
              <a:cs typeface="Iskoola Pota" charset="0"/>
            </a:endParaRPr>
          </a:p>
        </p:txBody>
      </p:sp>
      <p:sp>
        <p:nvSpPr>
          <p:cNvPr id="61476" name="TextBox 11"/>
          <p:cNvSpPr txBox="1">
            <a:spLocks noChangeArrowheads="1"/>
          </p:cNvSpPr>
          <p:nvPr/>
        </p:nvSpPr>
        <p:spPr bwMode="auto">
          <a:xfrm>
            <a:off x="3876741" y="6488113"/>
            <a:ext cx="4744972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 eaLnBrk="1" hangingPunct="1"/>
            <a:r>
              <a:rPr lang="en-US" sz="1200"/>
              <a:t>Šebesta, F.; Burda, J. V</a:t>
            </a:r>
            <a:r>
              <a:rPr lang="en-US" sz="1800" i="1"/>
              <a:t>. </a:t>
            </a:r>
            <a:r>
              <a:rPr lang="cs-CZ" sz="1200"/>
              <a:t>Eur. J. Inorg. Chem. 2018, 1481–1491</a:t>
            </a:r>
            <a:r>
              <a:rPr lang="en-US" sz="1200"/>
              <a:t> </a:t>
            </a:r>
            <a:endParaRPr lang="cs-CZ" sz="1800"/>
          </a:p>
        </p:txBody>
      </p:sp>
      <p:grpSp>
        <p:nvGrpSpPr>
          <p:cNvPr id="3" name="Group 2"/>
          <p:cNvGrpSpPr>
            <a:grpSpLocks/>
          </p:cNvGrpSpPr>
          <p:nvPr/>
        </p:nvGrpSpPr>
        <p:grpSpPr bwMode="auto">
          <a:xfrm>
            <a:off x="-252413" y="2349500"/>
            <a:ext cx="9207501" cy="2479675"/>
            <a:chOff x="-252536" y="2348880"/>
            <a:chExt cx="9207501" cy="2480816"/>
          </a:xfrm>
        </p:grpSpPr>
        <p:sp>
          <p:nvSpPr>
            <p:cNvPr id="2" name="Rectangle 1"/>
            <p:cNvSpPr/>
            <p:nvPr/>
          </p:nvSpPr>
          <p:spPr>
            <a:xfrm>
              <a:off x="252290" y="2348880"/>
              <a:ext cx="8351837" cy="208852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graphicFrame>
          <p:nvGraphicFramePr>
            <p:cNvPr id="61480" name="Object 14"/>
            <p:cNvGraphicFramePr>
              <a:graphicFrameLocks noChangeAspect="1"/>
            </p:cNvGraphicFramePr>
            <p:nvPr/>
          </p:nvGraphicFramePr>
          <p:xfrm>
            <a:off x="-252536" y="2492896"/>
            <a:ext cx="9207501" cy="23368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Document" r:id="rId3" imgW="8458200" imgH="2146300" progId="Word.Document.12">
                    <p:embed/>
                  </p:oleObj>
                </mc:Choice>
                <mc:Fallback>
                  <p:oleObj name="Document" r:id="rId3" imgW="8458200" imgH="2146300" progId="Word.Document.12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-252536" y="2492896"/>
                          <a:ext cx="9207501" cy="233680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xtLst>
                          <a:ext uri="{909E8E84-426E-40dd-AFC4-6F175D3DCCD1}">
                            <a14:hiddenFill xmlns=""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=""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4" name="Group 3"/>
          <p:cNvGrpSpPr/>
          <p:nvPr/>
        </p:nvGrpSpPr>
        <p:grpSpPr>
          <a:xfrm>
            <a:off x="6192838" y="4221163"/>
            <a:ext cx="3203575" cy="2012950"/>
            <a:chOff x="6192838" y="4221163"/>
            <a:chExt cx="3203575" cy="2012950"/>
          </a:xfrm>
        </p:grpSpPr>
        <p:sp>
          <p:nvSpPr>
            <p:cNvPr id="9" name="Rounded Rectangle 8"/>
            <p:cNvSpPr/>
            <p:nvPr/>
          </p:nvSpPr>
          <p:spPr>
            <a:xfrm>
              <a:off x="6488113" y="4221163"/>
              <a:ext cx="2622550" cy="2012950"/>
            </a:xfrm>
            <a:prstGeom prst="roundRect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cs-CZ"/>
            </a:p>
          </p:txBody>
        </p:sp>
        <p:sp>
          <p:nvSpPr>
            <p:cNvPr id="8" name="TextBox 7"/>
            <p:cNvSpPr txBox="1">
              <a:spLocks noChangeArrowheads="1"/>
            </p:cNvSpPr>
            <p:nvPr/>
          </p:nvSpPr>
          <p:spPr bwMode="auto">
            <a:xfrm>
              <a:off x="6192838" y="4397375"/>
              <a:ext cx="3203575" cy="6159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algn="ctr" eaLnBrk="1" hangingPunct="1"/>
              <a:r>
                <a:rPr lang="en-US" sz="1600" dirty="0"/>
                <a:t>Experimental rate constant:</a:t>
              </a:r>
            </a:p>
            <a:p>
              <a:pPr algn="ctr" eaLnBrk="1" hangingPunct="1"/>
              <a:r>
                <a:rPr lang="en-US" sz="1800" dirty="0"/>
                <a:t>       5.1·10</a:t>
              </a:r>
              <a:r>
                <a:rPr lang="en-US" sz="1800" baseline="30000" dirty="0"/>
                <a:t>-2</a:t>
              </a:r>
              <a:r>
                <a:rPr lang="en-US" sz="1800" dirty="0"/>
                <a:t> M</a:t>
              </a:r>
              <a:r>
                <a:rPr lang="en-US" sz="1800" baseline="30000" dirty="0"/>
                <a:t>-1</a:t>
              </a:r>
              <a:r>
                <a:rPr lang="en-US" sz="1800" dirty="0"/>
                <a:t>·s</a:t>
              </a:r>
              <a:r>
                <a:rPr lang="en-US" sz="1800" baseline="30000" dirty="0"/>
                <a:t>-1</a:t>
              </a:r>
              <a:endParaRPr lang="cs-CZ" sz="1800" dirty="0"/>
            </a:p>
          </p:txBody>
        </p:sp>
        <p:sp>
          <p:nvSpPr>
            <p:cNvPr id="13" name="TextBox 12"/>
            <p:cNvSpPr txBox="1">
              <a:spLocks noChangeArrowheads="1"/>
            </p:cNvSpPr>
            <p:nvPr/>
          </p:nvSpPr>
          <p:spPr bwMode="auto">
            <a:xfrm>
              <a:off x="6443663" y="5013325"/>
              <a:ext cx="2952750" cy="11699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n-US" sz="1600" b="1" dirty="0">
                  <a:solidFill>
                    <a:srgbClr val="FF0000"/>
                  </a:solidFill>
                </a:rPr>
                <a:t>Effective</a:t>
              </a:r>
              <a:r>
                <a:rPr lang="en-US" sz="1600" dirty="0"/>
                <a:t> rate constant:</a:t>
              </a:r>
            </a:p>
            <a:p>
              <a:pPr algn="ctr" eaLnBrk="1" hangingPunct="1"/>
              <a:r>
                <a:rPr lang="en-US" sz="1800" dirty="0"/>
                <a:t>2.6·10</a:t>
              </a:r>
              <a:r>
                <a:rPr lang="en-US" sz="1800" baseline="30000" dirty="0"/>
                <a:t>-3</a:t>
              </a:r>
              <a:r>
                <a:rPr lang="en-US" sz="1800" dirty="0"/>
                <a:t> M</a:t>
              </a:r>
              <a:r>
                <a:rPr lang="en-US" sz="1800" baseline="30000" dirty="0"/>
                <a:t>-1</a:t>
              </a:r>
              <a:r>
                <a:rPr lang="en-US" sz="1800" dirty="0"/>
                <a:t>·s</a:t>
              </a:r>
              <a:r>
                <a:rPr lang="en-US" sz="1800" baseline="30000" dirty="0"/>
                <a:t>-1</a:t>
              </a:r>
            </a:p>
            <a:p>
              <a:pPr eaLnBrk="1" hangingPunct="1"/>
              <a:r>
                <a:rPr lang="en-US" sz="1800" dirty="0"/>
                <a:t>Effective ΔG=-9.09 </a:t>
              </a:r>
            </a:p>
            <a:p>
              <a:pPr algn="ctr" eaLnBrk="1" hangingPunct="1"/>
              <a:r>
                <a:rPr lang="en-US" sz="1800" dirty="0"/>
                <a:t>kcal/</a:t>
              </a:r>
              <a:r>
                <a:rPr lang="en-US" sz="1800" dirty="0" err="1"/>
                <a:t>mol</a:t>
              </a:r>
              <a:endParaRPr lang="cs-CZ" sz="1800" dirty="0"/>
            </a:p>
          </p:txBody>
        </p:sp>
      </p:grpSp>
    </p:spTree>
    <p:extLst>
      <p:ext uri="{BB962C8B-B14F-4D97-AF65-F5344CB8AC3E}">
        <p14:creationId xmlns:p14="http://schemas.microsoft.com/office/powerpoint/2010/main" val="27328927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93" descr="apoptoza">
            <a:extLst>
              <a:ext uri="{FF2B5EF4-FFF2-40B4-BE49-F238E27FC236}">
                <a16:creationId xmlns:a16="http://schemas.microsoft.com/office/drawing/2014/main" id="{A445FC13-D24B-7E43-9E01-98D712AD62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001" y="1003543"/>
            <a:ext cx="9156852" cy="53741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F31BF667-B909-7546-8817-EAD282629D72}"/>
              </a:ext>
            </a:extLst>
          </p:cNvPr>
          <p:cNvSpPr txBox="1"/>
          <p:nvPr/>
        </p:nvSpPr>
        <p:spPr>
          <a:xfrm>
            <a:off x="1258747" y="182798"/>
            <a:ext cx="709817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rgbClr val="000000"/>
                </a:solidFill>
              </a:rPr>
              <a:t>Au(I)NHC </a:t>
            </a:r>
            <a:r>
              <a:rPr lang="en-US" b="1" dirty="0" err="1">
                <a:solidFill>
                  <a:srgbClr val="000000"/>
                </a:solidFill>
              </a:rPr>
              <a:t>linkaged</a:t>
            </a:r>
            <a:r>
              <a:rPr lang="en-US" b="1" dirty="0">
                <a:solidFill>
                  <a:srgbClr val="000000"/>
                </a:solidFill>
              </a:rPr>
              <a:t> structure block correct functioning of </a:t>
            </a:r>
            <a:r>
              <a:rPr lang="en-US" b="1" dirty="0" err="1"/>
              <a:t>TrxR</a:t>
            </a:r>
            <a:r>
              <a:rPr lang="en-US" b="1" dirty="0"/>
              <a:t> enzyme</a:t>
            </a:r>
            <a:endParaRPr lang="en-CZ" dirty="0"/>
          </a:p>
        </p:txBody>
      </p:sp>
    </p:spTree>
    <p:extLst>
      <p:ext uri="{BB962C8B-B14F-4D97-AF65-F5344CB8AC3E}">
        <p14:creationId xmlns:p14="http://schemas.microsoft.com/office/powerpoint/2010/main" val="301302051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GR_TrxR">
            <a:extLst>
              <a:ext uri="{FF2B5EF4-FFF2-40B4-BE49-F238E27FC236}">
                <a16:creationId xmlns:a16="http://schemas.microsoft.com/office/drawing/2014/main" id="{6CBE1856-5C7D-3441-A884-4C53B4B27D43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1457063" y="1161112"/>
            <a:ext cx="4307129" cy="3711829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7ABB8DF4-9622-2242-BDA1-3209DCF1CA44}"/>
              </a:ext>
            </a:extLst>
          </p:cNvPr>
          <p:cNvSpPr txBox="1"/>
          <p:nvPr/>
        </p:nvSpPr>
        <p:spPr>
          <a:xfrm>
            <a:off x="706055" y="486137"/>
            <a:ext cx="34889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Z" dirty="0"/>
              <a:t>X-ray structure of monomer of TrxR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150BCBB-AE48-6742-B656-BEC5CB44CF8F}"/>
              </a:ext>
            </a:extLst>
          </p:cNvPr>
          <p:cNvSpPr txBox="1"/>
          <p:nvPr/>
        </p:nvSpPr>
        <p:spPr>
          <a:xfrm>
            <a:off x="127323" y="4958224"/>
            <a:ext cx="8599988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CZ" sz="1400" dirty="0"/>
              <a:t>    Q.CHENG,T.SANDALOVA,Y.LINDQVIST,E.S.ARNER                    </a:t>
            </a:r>
          </a:p>
          <a:p>
            <a:r>
              <a:rPr lang="en-CZ" sz="1400" dirty="0"/>
              <a:t>CRYSTAL STRUCTURE AND CATALYSIS OF THE SELENOPROTEIN THIOREDOXIN REDUCTASE                                     </a:t>
            </a:r>
          </a:p>
          <a:p>
            <a:r>
              <a:rPr lang="en-CZ" sz="1400" dirty="0"/>
              <a:t>J.BIOL.CHEM.,  284,  3998 (2009) </a:t>
            </a:r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04BCCDEE-84F7-7544-B3F6-D3D14D3C899D}"/>
              </a:ext>
            </a:extLst>
          </p:cNvPr>
          <p:cNvCxnSpPr/>
          <p:nvPr/>
        </p:nvCxnSpPr>
        <p:spPr>
          <a:xfrm>
            <a:off x="3067291" y="2338086"/>
            <a:ext cx="902825" cy="138896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15FD0DE1-ABCD-3E46-8B40-79321923DE68}"/>
              </a:ext>
            </a:extLst>
          </p:cNvPr>
          <p:cNvCxnSpPr/>
          <p:nvPr/>
        </p:nvCxnSpPr>
        <p:spPr>
          <a:xfrm>
            <a:off x="1295018" y="3579471"/>
            <a:ext cx="555584" cy="729205"/>
          </a:xfrm>
          <a:prstGeom prst="straightConnector1">
            <a:avLst/>
          </a:prstGeom>
          <a:ln w="50800"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373688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48616" y="164449"/>
            <a:ext cx="8984675" cy="4801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hlinkClick r:id="rId2"/>
              </a:rPr>
              <a:t>Oddělení kvantové fyziky</a:t>
            </a:r>
            <a:endParaRPr lang="en-US" dirty="0"/>
          </a:p>
          <a:p>
            <a:endParaRPr lang="en-US" dirty="0"/>
          </a:p>
          <a:p>
            <a:r>
              <a:rPr lang="en-US" dirty="0"/>
              <a:t>prof. </a:t>
            </a:r>
            <a:r>
              <a:rPr lang="en-US" dirty="0" err="1"/>
              <a:t>RNDr</a:t>
            </a:r>
            <a:r>
              <a:rPr lang="en-US" dirty="0"/>
              <a:t>. </a:t>
            </a:r>
            <a:r>
              <a:rPr lang="en-US" dirty="0" err="1"/>
              <a:t>Ing</a:t>
            </a:r>
            <a:r>
              <a:rPr lang="en-US" dirty="0"/>
              <a:t>. Jaroslav Burda, </a:t>
            </a:r>
            <a:r>
              <a:rPr lang="en-US" dirty="0" err="1"/>
              <a:t>DrSc</a:t>
            </a:r>
            <a:r>
              <a:rPr lang="en-US" dirty="0"/>
              <a:t>.		</a:t>
            </a:r>
            <a:r>
              <a:rPr lang="en-US" dirty="0" err="1"/>
              <a:t>Kvantová</a:t>
            </a:r>
            <a:r>
              <a:rPr lang="en-US" dirty="0"/>
              <a:t> </a:t>
            </a:r>
            <a:r>
              <a:rPr lang="en-US" dirty="0" err="1"/>
              <a:t>chemie</a:t>
            </a:r>
            <a:r>
              <a:rPr lang="en-US" dirty="0"/>
              <a:t> </a:t>
            </a:r>
            <a:r>
              <a:rPr lang="en-US" dirty="0" err="1"/>
              <a:t>bioanorganických</a:t>
            </a:r>
            <a:r>
              <a:rPr lang="en-US" dirty="0"/>
              <a:t> </a:t>
            </a:r>
            <a:r>
              <a:rPr lang="en-US" dirty="0" err="1"/>
              <a:t>systémů</a:t>
            </a:r>
            <a:r>
              <a:rPr lang="en-US" dirty="0"/>
              <a:t> </a:t>
            </a:r>
          </a:p>
          <a:p>
            <a:r>
              <a:rPr lang="en-US" dirty="0"/>
              <a:t>Mgr. Filip  </a:t>
            </a:r>
            <a:r>
              <a:rPr lang="en-US" dirty="0" err="1"/>
              <a:t>Šebesta</a:t>
            </a:r>
            <a:r>
              <a:rPr lang="en-US" dirty="0"/>
              <a:t>, Ph.D.    </a:t>
            </a:r>
          </a:p>
          <a:p>
            <a:endParaRPr lang="en-US" dirty="0"/>
          </a:p>
          <a:p>
            <a:r>
              <a:rPr lang="en-US" dirty="0"/>
              <a:t>doc. </a:t>
            </a:r>
            <a:r>
              <a:rPr lang="en-US" dirty="0" err="1"/>
              <a:t>Ing</a:t>
            </a:r>
            <a:r>
              <a:rPr lang="en-US" dirty="0"/>
              <a:t>. </a:t>
            </a:r>
            <a:r>
              <a:rPr lang="en-US" dirty="0" err="1"/>
              <a:t>Pavel</a:t>
            </a:r>
            <a:r>
              <a:rPr lang="en-US" dirty="0"/>
              <a:t> </a:t>
            </a:r>
            <a:r>
              <a:rPr lang="en-US" dirty="0" err="1"/>
              <a:t>Soldán</a:t>
            </a:r>
            <a:r>
              <a:rPr lang="en-US" dirty="0"/>
              <a:t>, Dr.				</a:t>
            </a:r>
            <a:r>
              <a:rPr lang="en-US" dirty="0" err="1"/>
              <a:t>Radiační</a:t>
            </a:r>
            <a:r>
              <a:rPr lang="en-US" dirty="0"/>
              <a:t> </a:t>
            </a:r>
            <a:r>
              <a:rPr lang="en-US" dirty="0" err="1"/>
              <a:t>procesy</a:t>
            </a:r>
            <a:r>
              <a:rPr lang="en-US" dirty="0"/>
              <a:t> v </a:t>
            </a:r>
            <a:r>
              <a:rPr lang="en-US" dirty="0" err="1"/>
              <a:t>astrochemii</a:t>
            </a:r>
            <a:endParaRPr lang="en-US" dirty="0"/>
          </a:p>
          <a:p>
            <a:r>
              <a:rPr lang="en-US" dirty="0"/>
              <a:t> </a:t>
            </a:r>
            <a:r>
              <a:rPr lang="en-US" dirty="0" err="1"/>
              <a:t>Ing</a:t>
            </a:r>
            <a:r>
              <a:rPr lang="en-US" dirty="0"/>
              <a:t>. Lucie D. </a:t>
            </a:r>
            <a:r>
              <a:rPr lang="en-US" dirty="0" err="1"/>
              <a:t>Augustovičová</a:t>
            </a:r>
            <a:r>
              <a:rPr lang="en-US" dirty="0"/>
              <a:t>, Ph.D.</a:t>
            </a:r>
          </a:p>
          <a:p>
            <a:r>
              <a:rPr lang="en-US" dirty="0"/>
              <a:t>  </a:t>
            </a:r>
          </a:p>
          <a:p>
            <a:r>
              <a:rPr lang="en-US" dirty="0"/>
              <a:t> doc. Mgr. Jaroslav </a:t>
            </a:r>
            <a:r>
              <a:rPr lang="en-US" dirty="0" err="1"/>
              <a:t>Zamastil</a:t>
            </a:r>
            <a:r>
              <a:rPr lang="en-US" dirty="0"/>
              <a:t>, Ph.D.			</a:t>
            </a:r>
            <a:r>
              <a:rPr lang="en-US" dirty="0" err="1"/>
              <a:t>Kvantová</a:t>
            </a:r>
            <a:r>
              <a:rPr lang="en-US" dirty="0"/>
              <a:t> </a:t>
            </a:r>
            <a:r>
              <a:rPr lang="en-US" dirty="0" err="1"/>
              <a:t>mechanika</a:t>
            </a:r>
            <a:r>
              <a:rPr lang="en-US" dirty="0"/>
              <a:t> a </a:t>
            </a:r>
            <a:r>
              <a:rPr lang="en-US" dirty="0" err="1"/>
              <a:t>elektrodynamika</a:t>
            </a:r>
            <a:r>
              <a:rPr lang="en-US" dirty="0"/>
              <a:t> </a:t>
            </a:r>
            <a:r>
              <a:rPr lang="en-US" dirty="0" err="1"/>
              <a:t>atomů</a:t>
            </a:r>
            <a:endParaRPr lang="en-US" dirty="0"/>
          </a:p>
          <a:p>
            <a:r>
              <a:rPr lang="en-US" dirty="0"/>
              <a:t> Mgr. </a:t>
            </a:r>
            <a:r>
              <a:rPr lang="en-US" dirty="0" err="1"/>
              <a:t>Vojtěch</a:t>
            </a:r>
            <a:r>
              <a:rPr lang="en-US" dirty="0"/>
              <a:t> </a:t>
            </a:r>
            <a:r>
              <a:rPr lang="en-US" dirty="0" err="1"/>
              <a:t>Patkóš</a:t>
            </a:r>
            <a:r>
              <a:rPr lang="en-US" dirty="0"/>
              <a:t>, Ph.D.</a:t>
            </a:r>
          </a:p>
          <a:p>
            <a:r>
              <a:rPr lang="en-US" dirty="0"/>
              <a:t>    </a:t>
            </a:r>
          </a:p>
          <a:p>
            <a:r>
              <a:rPr lang="en-US" dirty="0"/>
              <a:t>doc. </a:t>
            </a:r>
            <a:r>
              <a:rPr lang="en-US" dirty="0" err="1"/>
              <a:t>RNDr</a:t>
            </a:r>
            <a:r>
              <a:rPr lang="en-US" dirty="0"/>
              <a:t>. </a:t>
            </a:r>
            <a:r>
              <a:rPr lang="en-US" dirty="0" err="1"/>
              <a:t>Miroslav</a:t>
            </a:r>
            <a:r>
              <a:rPr lang="en-US" dirty="0"/>
              <a:t> </a:t>
            </a:r>
            <a:r>
              <a:rPr lang="en-US" dirty="0" err="1"/>
              <a:t>Pospíšil</a:t>
            </a:r>
            <a:r>
              <a:rPr lang="en-US" dirty="0"/>
              <a:t>, Ph.D. 		</a:t>
            </a:r>
            <a:r>
              <a:rPr lang="en-US" dirty="0" err="1"/>
              <a:t>Molekulová</a:t>
            </a:r>
            <a:r>
              <a:rPr lang="en-US" dirty="0"/>
              <a:t> </a:t>
            </a:r>
            <a:r>
              <a:rPr lang="en-US" dirty="0" err="1"/>
              <a:t>dynamika</a:t>
            </a:r>
            <a:r>
              <a:rPr lang="en-US" dirty="0"/>
              <a:t> </a:t>
            </a:r>
            <a:r>
              <a:rPr lang="en-US" dirty="0" err="1"/>
              <a:t>nanomateriálů</a:t>
            </a:r>
            <a:endParaRPr lang="en-US" dirty="0"/>
          </a:p>
          <a:p>
            <a:r>
              <a:rPr lang="en-US" dirty="0" err="1"/>
              <a:t>RNDr</a:t>
            </a:r>
            <a:r>
              <a:rPr lang="en-US" dirty="0"/>
              <a:t>. </a:t>
            </a:r>
            <a:r>
              <a:rPr lang="en-US" dirty="0" err="1"/>
              <a:t>Petr</a:t>
            </a:r>
            <a:r>
              <a:rPr lang="en-US" dirty="0"/>
              <a:t> </a:t>
            </a:r>
            <a:r>
              <a:rPr lang="en-US" dirty="0" err="1"/>
              <a:t>Kovář</a:t>
            </a:r>
            <a:r>
              <a:rPr lang="en-US" dirty="0"/>
              <a:t>, Ph.D.</a:t>
            </a:r>
          </a:p>
          <a:p>
            <a:r>
              <a:rPr lang="en-US" dirty="0"/>
              <a:t>     </a:t>
            </a:r>
          </a:p>
          <a:p>
            <a:r>
              <a:rPr lang="en-US" dirty="0"/>
              <a:t>Mgr. </a:t>
            </a:r>
            <a:r>
              <a:rPr lang="en-US" dirty="0" err="1"/>
              <a:t>Jiří</a:t>
            </a:r>
            <a:r>
              <a:rPr lang="en-US" dirty="0"/>
              <a:t> </a:t>
            </a:r>
            <a:r>
              <a:rPr lang="en-US" dirty="0" err="1"/>
              <a:t>Klimeš</a:t>
            </a:r>
            <a:r>
              <a:rPr lang="en-US" dirty="0"/>
              <a:t>, Ph.D.					</a:t>
            </a:r>
            <a:r>
              <a:rPr lang="en-US" dirty="0" err="1"/>
              <a:t>Kvantová</a:t>
            </a:r>
            <a:r>
              <a:rPr lang="en-US" dirty="0"/>
              <a:t> </a:t>
            </a:r>
            <a:r>
              <a:rPr lang="en-US" dirty="0" err="1"/>
              <a:t>mechanika</a:t>
            </a:r>
            <a:r>
              <a:rPr lang="en-US" dirty="0"/>
              <a:t> </a:t>
            </a:r>
            <a:r>
              <a:rPr lang="en-US" dirty="0" err="1"/>
              <a:t>periodických</a:t>
            </a:r>
            <a:r>
              <a:rPr lang="en-US" dirty="0"/>
              <a:t> </a:t>
            </a:r>
            <a:r>
              <a:rPr lang="en-US" dirty="0" err="1"/>
              <a:t>systémů</a:t>
            </a:r>
            <a:endParaRPr lang="en-US" dirty="0"/>
          </a:p>
          <a:p>
            <a:r>
              <a:rPr lang="en-US" dirty="0"/>
              <a:t>    </a:t>
            </a:r>
          </a:p>
          <a:p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91312455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485B7D40-B5FB-1F4D-8B00-831286E1D921}"/>
              </a:ext>
            </a:extLst>
          </p:cNvPr>
          <p:cNvSpPr/>
          <p:nvPr/>
        </p:nvSpPr>
        <p:spPr>
          <a:xfrm>
            <a:off x="100915" y="3243010"/>
            <a:ext cx="4933539" cy="347717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 Box 6">
            <a:extLst>
              <a:ext uri="{FF2B5EF4-FFF2-40B4-BE49-F238E27FC236}">
                <a16:creationId xmlns:a16="http://schemas.microsoft.com/office/drawing/2014/main" id="{1FE1F0DA-CF7B-3A4A-B997-32B3E4A91FA2}"/>
              </a:ext>
            </a:extLst>
          </p:cNvPr>
          <p:cNvSpPr txBox="1"/>
          <p:nvPr/>
        </p:nvSpPr>
        <p:spPr>
          <a:xfrm>
            <a:off x="2787650" y="9253538"/>
            <a:ext cx="519113" cy="209550"/>
          </a:xfrm>
          <a:prstGeom prst="rect">
            <a:avLst/>
          </a:prstGeom>
          <a:solidFill>
            <a:schemeClr val="lt1"/>
          </a:solidFill>
          <a:ln w="6350">
            <a:noFill/>
          </a:ln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noAutofit/>
          </a:bodyPr>
          <a:lstStyle/>
          <a:p>
            <a:pPr indent="143510" algn="just">
              <a:spcAft>
                <a:spcPts val="1000"/>
              </a:spcAft>
            </a:pPr>
            <a:r>
              <a:rPr lang="cs-CZ" sz="750" b="1">
                <a:effectLst/>
                <a:ea typeface="SimSun" panose="02010600030101010101" pitchFamily="2" charset="-122"/>
                <a:cs typeface="Times New Roman" panose="02020603050405020304" pitchFamily="18" charset="0"/>
              </a:rPr>
              <a:t>37</a:t>
            </a:r>
            <a:endParaRPr lang="cs-CZ" sz="1100" b="1">
              <a:effectLst/>
              <a:latin typeface="Cambria Math" panose="02040503050406030204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8F0AC1AC-91A3-784C-9129-B995A9A9ADFB}"/>
              </a:ext>
            </a:extLst>
          </p:cNvPr>
          <p:cNvGrpSpPr/>
          <p:nvPr/>
        </p:nvGrpSpPr>
        <p:grpSpPr>
          <a:xfrm>
            <a:off x="866509" y="1006415"/>
            <a:ext cx="1447800" cy="1738313"/>
            <a:chOff x="1394937" y="2480657"/>
            <a:chExt cx="1447800" cy="1738313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7A0ECEED-2CD4-8048-90BD-1A2F2FB19EAA}"/>
                </a:ext>
              </a:extLst>
            </p:cNvPr>
            <p:cNvSpPr/>
            <p:nvPr/>
          </p:nvSpPr>
          <p:spPr>
            <a:xfrm>
              <a:off x="1394937" y="2480657"/>
              <a:ext cx="1447800" cy="173831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aphicFrame>
          <p:nvGraphicFramePr>
            <p:cNvPr id="5" name="Object 4">
              <a:extLst>
                <a:ext uri="{FF2B5EF4-FFF2-40B4-BE49-F238E27FC236}">
                  <a16:creationId xmlns:a16="http://schemas.microsoft.com/office/drawing/2014/main" id="{39CB8020-EDCD-3346-B171-E50129D2D170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1578784" y="2568462"/>
            <a:ext cx="1080105" cy="156270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r:id="rId2" imgW="596900" imgH="876300" progId="ChemDraw.Document.6.0">
                    <p:embed/>
                  </p:oleObj>
                </mc:Choice>
                <mc:Fallback>
                  <p:oleObj r:id="rId2" imgW="596900" imgH="876300" progId="ChemDraw.Document.6.0">
                    <p:embed/>
                    <p:pic>
                      <p:nvPicPr>
                        <p:cNvPr id="5" name="Object 4">
                          <a:extLst>
                            <a:ext uri="{FF2B5EF4-FFF2-40B4-BE49-F238E27FC236}">
                              <a16:creationId xmlns:a16="http://schemas.microsoft.com/office/drawing/2014/main" id="{39CB8020-EDCD-3346-B171-E50129D2D170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578784" y="2568462"/>
                          <a:ext cx="1080105" cy="1562705"/>
                        </a:xfrm>
                        <a:prstGeom prst="rect">
                          <a:avLst/>
                        </a:prstGeom>
                        <a:noFill/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8" name="Rectangle 8">
            <a:extLst>
              <a:ext uri="{FF2B5EF4-FFF2-40B4-BE49-F238E27FC236}">
                <a16:creationId xmlns:a16="http://schemas.microsoft.com/office/drawing/2014/main" id="{79031C46-E4C3-2849-A6CE-98B716F7D60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41402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cs-CZ" sz="11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mbria Math" panose="020405030504060302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  </a:t>
            </a:r>
            <a:endParaRPr kumimoji="0" lang="en-US" altLang="cs-CZ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" name="Rectangle 9">
            <a:extLst>
              <a:ext uri="{FF2B5EF4-FFF2-40B4-BE49-F238E27FC236}">
                <a16:creationId xmlns:a16="http://schemas.microsoft.com/office/drawing/2014/main" id="{678EA5CC-41D1-C240-B0DD-713ECB99449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77089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F456E2F-1A1B-BF42-9680-45ABC1EA061D}"/>
              </a:ext>
            </a:extLst>
          </p:cNvPr>
          <p:cNvSpPr/>
          <p:nvPr/>
        </p:nvSpPr>
        <p:spPr>
          <a:xfrm>
            <a:off x="5249813" y="3724701"/>
            <a:ext cx="389418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1600" b="1" dirty="0" err="1">
                <a:latin typeface="Cambria Math" panose="020405030504060302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Oxidized</a:t>
            </a:r>
            <a:r>
              <a:rPr lang="cs-CZ" sz="1600" b="1" dirty="0">
                <a:latin typeface="Cambria Math" panose="020405030504060302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(</a:t>
            </a:r>
            <a:r>
              <a:rPr lang="cs-CZ" sz="1600" b="1" dirty="0" err="1">
                <a:latin typeface="Cambria Math" panose="020405030504060302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upper</a:t>
            </a:r>
            <a:r>
              <a:rPr lang="cs-CZ" sz="1600" b="1" dirty="0">
                <a:latin typeface="Cambria Math" panose="020405030504060302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) and </a:t>
            </a:r>
            <a:r>
              <a:rPr lang="cs-CZ" sz="1600" b="1" dirty="0" err="1">
                <a:latin typeface="Cambria Math" panose="020405030504060302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reduced</a:t>
            </a:r>
            <a:r>
              <a:rPr lang="cs-CZ" sz="1600" b="1" dirty="0">
                <a:latin typeface="Cambria Math" panose="020405030504060302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cs-CZ" sz="1600" b="1" dirty="0" err="1">
                <a:latin typeface="Cambria Math" panose="020405030504060302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forms</a:t>
            </a:r>
            <a:r>
              <a:rPr lang="cs-CZ" sz="1600" b="1" dirty="0">
                <a:latin typeface="Cambria Math" panose="020405030504060302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(</a:t>
            </a:r>
            <a:r>
              <a:rPr lang="cs-CZ" sz="1600" b="1" dirty="0" err="1">
                <a:latin typeface="Cambria Math" panose="020405030504060302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lower</a:t>
            </a:r>
            <a:r>
              <a:rPr lang="cs-CZ" sz="1600" b="1" dirty="0">
                <a:latin typeface="Cambria Math" panose="020405030504060302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) </a:t>
            </a:r>
            <a:r>
              <a:rPr lang="cs-CZ" sz="1600" b="1" dirty="0" err="1">
                <a:latin typeface="Cambria Math" panose="020405030504060302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of</a:t>
            </a:r>
            <a:r>
              <a:rPr lang="cs-CZ" sz="1600" b="1" dirty="0">
                <a:latin typeface="Cambria Math" panose="020405030504060302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cs-CZ" sz="1600" b="1" dirty="0" err="1">
                <a:latin typeface="Cambria Math" panose="020405030504060302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the</a:t>
            </a:r>
            <a:r>
              <a:rPr lang="cs-CZ" sz="1600" b="1" dirty="0">
                <a:latin typeface="Cambria Math" panose="020405030504060302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cs-CZ" sz="1600" b="1" dirty="0" err="1">
                <a:latin typeface="Cambria Math" panose="020405030504060302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active</a:t>
            </a:r>
            <a:r>
              <a:rPr lang="cs-CZ" sz="1600" b="1" dirty="0">
                <a:latin typeface="Cambria Math" panose="020405030504060302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cs-CZ" sz="1600" b="1" dirty="0" err="1">
                <a:latin typeface="Cambria Math" panose="020405030504060302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site</a:t>
            </a:r>
            <a:r>
              <a:rPr lang="cs-CZ" sz="1600" b="1" dirty="0">
                <a:latin typeface="Cambria Math" panose="020405030504060302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in </a:t>
            </a:r>
            <a:r>
              <a:rPr lang="cs-CZ" sz="1600" b="1" dirty="0" err="1">
                <a:latin typeface="Cambria Math" panose="020405030504060302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thioredoxin</a:t>
            </a:r>
            <a:r>
              <a:rPr lang="cs-CZ" sz="1600" b="1" dirty="0">
                <a:latin typeface="Cambria Math" panose="020405030504060302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cs-CZ" sz="1600" b="1" dirty="0" err="1">
                <a:latin typeface="Cambria Math" panose="020405030504060302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reductase</a:t>
            </a:r>
            <a:r>
              <a:rPr lang="cs-CZ" sz="1600" b="1" dirty="0">
                <a:latin typeface="Cambria Math" panose="020405030504060302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(</a:t>
            </a:r>
            <a:r>
              <a:rPr lang="cs-CZ" sz="1600" b="1" dirty="0" err="1">
                <a:latin typeface="Cambria Math" panose="020405030504060302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Trx-R</a:t>
            </a:r>
            <a:r>
              <a:rPr lang="cs-CZ" sz="1600" b="1" dirty="0">
                <a:latin typeface="Cambria Math" panose="020405030504060302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) </a:t>
            </a:r>
            <a:endParaRPr lang="en-US" sz="1600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5444210-4569-D64B-B51A-9BE95C1BD948}"/>
              </a:ext>
            </a:extLst>
          </p:cNvPr>
          <p:cNvSpPr/>
          <p:nvPr/>
        </p:nvSpPr>
        <p:spPr>
          <a:xfrm>
            <a:off x="237173" y="137817"/>
            <a:ext cx="853535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000000"/>
                </a:solidFill>
              </a:rPr>
              <a:t>presently studied problem: </a:t>
            </a:r>
            <a:r>
              <a:rPr lang="en-US" b="1" dirty="0">
                <a:solidFill>
                  <a:srgbClr val="000000"/>
                </a:solidFill>
              </a:rPr>
              <a:t>QM/MM study on Au(I) linkage structure </a:t>
            </a:r>
            <a:r>
              <a:rPr lang="en-US" b="1" dirty="0"/>
              <a:t>in </a:t>
            </a:r>
            <a:r>
              <a:rPr lang="en-US" b="1" dirty="0" err="1"/>
              <a:t>TrxR</a:t>
            </a:r>
            <a:r>
              <a:rPr lang="en-US" b="1" dirty="0"/>
              <a:t> enzyme</a:t>
            </a:r>
            <a:endParaRPr lang="en-US" b="1" dirty="0">
              <a:solidFill>
                <a:srgbClr val="FF0000"/>
              </a:solidFill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E5BC8A06-5F2D-E650-2D40-EF7BFF48CD1D}"/>
              </a:ext>
            </a:extLst>
          </p:cNvPr>
          <p:cNvGrpSpPr/>
          <p:nvPr/>
        </p:nvGrpSpPr>
        <p:grpSpPr>
          <a:xfrm>
            <a:off x="5679177" y="857427"/>
            <a:ext cx="2638428" cy="2815694"/>
            <a:chOff x="4744384" y="1504709"/>
            <a:chExt cx="2638428" cy="2815694"/>
          </a:xfrm>
        </p:grpSpPr>
        <p:pic>
          <p:nvPicPr>
            <p:cNvPr id="11270" name="Picture 40" descr="zlato_117">
              <a:extLst>
                <a:ext uri="{FF2B5EF4-FFF2-40B4-BE49-F238E27FC236}">
                  <a16:creationId xmlns:a16="http://schemas.microsoft.com/office/drawing/2014/main" id="{37D48611-3F7B-9241-A9E8-F3719AC4B1B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2779" t="8862" r="32442" b="6200"/>
            <a:stretch>
              <a:fillRect/>
            </a:stretch>
          </p:blipFill>
          <p:spPr bwMode="auto">
            <a:xfrm rot="16200000">
              <a:off x="5335755" y="1050977"/>
              <a:ext cx="1455683" cy="26384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269" name="Picture 39" descr="zlato_120">
              <a:extLst>
                <a:ext uri="{FF2B5EF4-FFF2-40B4-BE49-F238E27FC236}">
                  <a16:creationId xmlns:a16="http://schemas.microsoft.com/office/drawing/2014/main" id="{45B87513-3D3F-E143-8DDE-EF7488A59EF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6301" t="11002" r="33434" b="3419"/>
            <a:stretch>
              <a:fillRect/>
            </a:stretch>
          </p:blipFill>
          <p:spPr bwMode="auto">
            <a:xfrm rot="16200000">
              <a:off x="5434508" y="2372099"/>
              <a:ext cx="1258182" cy="263842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1CC45EBF-6A3F-2A40-AFCF-F9539FEEA69F}"/>
                </a:ext>
              </a:extLst>
            </p:cNvPr>
            <p:cNvSpPr/>
            <p:nvPr/>
          </p:nvSpPr>
          <p:spPr>
            <a:xfrm>
              <a:off x="5567423" y="1504709"/>
              <a:ext cx="868101" cy="995423"/>
            </a:xfrm>
            <a:prstGeom prst="ellipse">
              <a:avLst/>
            </a:prstGeom>
            <a:noFill/>
            <a:ln w="317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Z"/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0B932E30-0A5A-9A49-B4C1-9AF97749D06B}"/>
                </a:ext>
              </a:extLst>
            </p:cNvPr>
            <p:cNvSpPr/>
            <p:nvPr/>
          </p:nvSpPr>
          <p:spPr>
            <a:xfrm>
              <a:off x="5831115" y="2247587"/>
              <a:ext cx="868101" cy="995423"/>
            </a:xfrm>
            <a:prstGeom prst="ellipse">
              <a:avLst/>
            </a:prstGeom>
            <a:noFill/>
            <a:ln w="317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Z"/>
            </a:p>
          </p:txBody>
        </p:sp>
      </p:grpSp>
      <p:pic>
        <p:nvPicPr>
          <p:cNvPr id="19" name="Obrázek 47">
            <a:extLst>
              <a:ext uri="{FF2B5EF4-FFF2-40B4-BE49-F238E27FC236}">
                <a16:creationId xmlns:a16="http://schemas.microsoft.com/office/drawing/2014/main" id="{F3BE8F0C-1536-1C42-834C-2EF0029BF056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34869" y="3412233"/>
            <a:ext cx="4509515" cy="31243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97903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429000" y="838200"/>
            <a:ext cx="4114800" cy="612775"/>
          </a:xfrm>
          <a:prstGeom prst="rect">
            <a:avLst/>
          </a:prstGeom>
          <a:noFill/>
        </p:spPr>
      </p:pic>
      <p:sp>
        <p:nvSpPr>
          <p:cNvPr id="10242" name="Text Box 2"/>
          <p:cNvSpPr txBox="1">
            <a:spLocks noChangeArrowheads="1"/>
          </p:cNvSpPr>
          <p:nvPr/>
        </p:nvSpPr>
        <p:spPr bwMode="auto">
          <a:xfrm>
            <a:off x="381000" y="987425"/>
            <a:ext cx="2044700" cy="793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cs-CZ" sz="1800"/>
              <a:t>Pro H</a:t>
            </a:r>
            <a:r>
              <a:rPr lang="cs-CZ" sz="1800" baseline="-25000"/>
              <a:t>2 </a:t>
            </a:r>
            <a:r>
              <a:rPr lang="cs-CZ" sz="1800"/>
              <a:t>– 1s orbitaly:</a:t>
            </a:r>
          </a:p>
          <a:p>
            <a:endParaRPr lang="cs-CZ" sz="1000"/>
          </a:p>
          <a:p>
            <a:r>
              <a:rPr lang="cs-CZ" sz="1800"/>
              <a:t>nebo obecně:</a:t>
            </a:r>
            <a:endParaRPr lang="en-US" sz="1800" baseline="-25000"/>
          </a:p>
        </p:txBody>
      </p:sp>
      <p:sp>
        <p:nvSpPr>
          <p:cNvPr id="10244" name="Rectangle 4"/>
          <p:cNvSpPr>
            <a:spLocks noChangeArrowheads="1"/>
          </p:cNvSpPr>
          <p:nvPr/>
        </p:nvSpPr>
        <p:spPr bwMode="auto">
          <a:xfrm>
            <a:off x="3762375" y="33051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0246" name="Rectangle 6"/>
          <p:cNvSpPr>
            <a:spLocks noChangeArrowheads="1"/>
          </p:cNvSpPr>
          <p:nvPr/>
        </p:nvSpPr>
        <p:spPr bwMode="auto">
          <a:xfrm>
            <a:off x="3762375" y="33051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0248" name="Rectangle 8"/>
          <p:cNvSpPr>
            <a:spLocks noChangeArrowheads="1"/>
          </p:cNvSpPr>
          <p:nvPr/>
        </p:nvSpPr>
        <p:spPr bwMode="auto">
          <a:xfrm>
            <a:off x="2576513" y="23050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10247" name="Picture 7"/>
          <p:cNvPicPr>
            <a:picLocks noChangeAspect="1" noChangeArrowheads="1"/>
          </p:cNvPicPr>
          <p:nvPr/>
        </p:nvPicPr>
        <p:blipFill>
          <a:blip r:embed="rId3"/>
          <a:srcRect r="54176"/>
          <a:stretch>
            <a:fillRect/>
          </a:stretch>
        </p:blipFill>
        <p:spPr bwMode="auto">
          <a:xfrm>
            <a:off x="5181600" y="1828800"/>
            <a:ext cx="3733800" cy="2819400"/>
          </a:xfrm>
          <a:prstGeom prst="rect">
            <a:avLst/>
          </a:prstGeom>
          <a:noFill/>
        </p:spPr>
      </p:pic>
      <p:sp>
        <p:nvSpPr>
          <p:cNvPr id="10250" name="Text Box 10"/>
          <p:cNvSpPr txBox="1">
            <a:spLocks noChangeArrowheads="1"/>
          </p:cNvSpPr>
          <p:nvPr/>
        </p:nvSpPr>
        <p:spPr bwMode="auto">
          <a:xfrm>
            <a:off x="533400" y="2438400"/>
            <a:ext cx="4386263" cy="1463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lnSpc>
                <a:spcPct val="125000"/>
              </a:lnSpc>
            </a:pPr>
            <a:r>
              <a:rPr lang="cs-CZ" sz="1800" dirty="0">
                <a:solidFill>
                  <a:srgbClr val="000000"/>
                </a:solidFill>
                <a:ea typeface="Times New Roman" charset="0"/>
                <a:cs typeface="Times New Roman" charset="0"/>
              </a:rPr>
              <a:t>Φ</a:t>
            </a:r>
            <a:r>
              <a:rPr lang="cs-CZ" sz="1800" baseline="-30000" dirty="0">
                <a:solidFill>
                  <a:srgbClr val="000000"/>
                </a:solidFill>
                <a:ea typeface="Times New Roman" charset="0"/>
                <a:cs typeface="Times New Roman" charset="0"/>
              </a:rPr>
              <a:t>(VB)+</a:t>
            </a:r>
            <a:r>
              <a:rPr lang="cs-CZ" sz="1800" dirty="0">
                <a:solidFill>
                  <a:srgbClr val="000000"/>
                </a:solidFill>
                <a:ea typeface="Times New Roman" charset="0"/>
                <a:cs typeface="Times New Roman" charset="0"/>
              </a:rPr>
              <a:t> popisuje molekulu vodíku </a:t>
            </a:r>
            <a:endParaRPr lang="cs-CZ" sz="1800" dirty="0">
              <a:solidFill>
                <a:srgbClr val="000000"/>
              </a:solidFill>
            </a:endParaRPr>
          </a:p>
          <a:p>
            <a:pPr>
              <a:lnSpc>
                <a:spcPct val="125000"/>
              </a:lnSpc>
            </a:pPr>
            <a:r>
              <a:rPr lang="cs-CZ" sz="1800" dirty="0">
                <a:solidFill>
                  <a:srgbClr val="000000"/>
                </a:solidFill>
                <a:ea typeface="Times New Roman" charset="0"/>
                <a:cs typeface="Times New Roman" charset="0"/>
              </a:rPr>
              <a:t>v základním stavu, </a:t>
            </a:r>
            <a:endParaRPr lang="cs-CZ" sz="1800" dirty="0">
              <a:solidFill>
                <a:srgbClr val="000000"/>
              </a:solidFill>
            </a:endParaRPr>
          </a:p>
          <a:p>
            <a:pPr>
              <a:lnSpc>
                <a:spcPct val="125000"/>
              </a:lnSpc>
            </a:pPr>
            <a:r>
              <a:rPr lang="cs-CZ" sz="1800" dirty="0">
                <a:solidFill>
                  <a:srgbClr val="000000"/>
                </a:solidFill>
                <a:ea typeface="Times New Roman" charset="0"/>
                <a:cs typeface="Times New Roman" charset="0"/>
              </a:rPr>
              <a:t>Φ</a:t>
            </a:r>
            <a:r>
              <a:rPr lang="cs-CZ" sz="1800" baseline="-30000" dirty="0">
                <a:solidFill>
                  <a:srgbClr val="000000"/>
                </a:solidFill>
                <a:ea typeface="Times New Roman" charset="0"/>
                <a:cs typeface="Times New Roman" charset="0"/>
              </a:rPr>
              <a:t>(VB)-</a:t>
            </a:r>
            <a:r>
              <a:rPr lang="cs-CZ" sz="1800" dirty="0">
                <a:solidFill>
                  <a:srgbClr val="000000"/>
                </a:solidFill>
                <a:ea typeface="Times New Roman" charset="0"/>
                <a:cs typeface="Times New Roman" charset="0"/>
              </a:rPr>
              <a:t> popisuje první </a:t>
            </a:r>
            <a:endParaRPr lang="cs-CZ" sz="1800" dirty="0">
              <a:solidFill>
                <a:srgbClr val="000000"/>
              </a:solidFill>
            </a:endParaRPr>
          </a:p>
          <a:p>
            <a:pPr>
              <a:lnSpc>
                <a:spcPct val="125000"/>
              </a:lnSpc>
            </a:pPr>
            <a:r>
              <a:rPr lang="cs-CZ" sz="1800" dirty="0">
                <a:solidFill>
                  <a:srgbClr val="000000"/>
                </a:solidFill>
                <a:ea typeface="Times New Roman" charset="0"/>
                <a:cs typeface="Times New Roman" charset="0"/>
              </a:rPr>
              <a:t>excitovaný stav molekuly vodíku.</a:t>
            </a:r>
            <a:r>
              <a:rPr lang="en-US" sz="1800" dirty="0"/>
              <a:t> </a:t>
            </a:r>
          </a:p>
        </p:txBody>
      </p:sp>
      <p:sp>
        <p:nvSpPr>
          <p:cNvPr id="10255" name="Text Box 15"/>
          <p:cNvSpPr txBox="1">
            <a:spLocks noChangeArrowheads="1"/>
          </p:cNvSpPr>
          <p:nvPr/>
        </p:nvSpPr>
        <p:spPr bwMode="auto">
          <a:xfrm>
            <a:off x="457200" y="191869"/>
            <a:ext cx="5299723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cs-CZ" b="1" dirty="0">
                <a:solidFill>
                  <a:srgbClr val="FF3300"/>
                </a:solidFill>
              </a:rPr>
              <a:t>M</a:t>
            </a:r>
            <a:r>
              <a:rPr lang="cs-CZ" b="1" dirty="0">
                <a:solidFill>
                  <a:srgbClr val="FF3300"/>
                </a:solidFill>
                <a:ea typeface="Times New Roman" charset="0"/>
                <a:cs typeface="Times New Roman" charset="0"/>
              </a:rPr>
              <a:t>etoda molekulových orbitalů</a:t>
            </a:r>
            <a:r>
              <a:rPr lang="cs-CZ" b="1" dirty="0">
                <a:solidFill>
                  <a:srgbClr val="000000"/>
                </a:solidFill>
                <a:ea typeface="Times New Roman" charset="0"/>
                <a:cs typeface="Times New Roman" charset="0"/>
              </a:rPr>
              <a:t> (</a:t>
            </a:r>
            <a:r>
              <a:rPr lang="cs-CZ" dirty="0" err="1">
                <a:solidFill>
                  <a:srgbClr val="000000"/>
                </a:solidFill>
              </a:rPr>
              <a:t>M</a:t>
            </a:r>
            <a:r>
              <a:rPr lang="cs-CZ" dirty="0" err="1">
                <a:solidFill>
                  <a:srgbClr val="000000"/>
                </a:solidFill>
                <a:ea typeface="Times New Roman" charset="0"/>
                <a:cs typeface="Times New Roman" charset="0"/>
              </a:rPr>
              <a:t>ulliken</a:t>
            </a:r>
            <a:r>
              <a:rPr lang="cs-CZ" dirty="0">
                <a:solidFill>
                  <a:srgbClr val="000000"/>
                </a:solidFill>
              </a:rPr>
              <a:t>,</a:t>
            </a:r>
            <a:r>
              <a:rPr lang="cs-CZ" dirty="0">
                <a:solidFill>
                  <a:srgbClr val="000000"/>
                </a:solidFill>
                <a:ea typeface="Times New Roman" charset="0"/>
                <a:cs typeface="Times New Roman" charset="0"/>
              </a:rPr>
              <a:t> </a:t>
            </a:r>
            <a:r>
              <a:rPr lang="cs-CZ" dirty="0" err="1">
                <a:solidFill>
                  <a:srgbClr val="000000"/>
                </a:solidFill>
                <a:ea typeface="Times New Roman" charset="0"/>
                <a:cs typeface="Times New Roman" charset="0"/>
              </a:rPr>
              <a:t>Hund</a:t>
            </a:r>
            <a:r>
              <a:rPr lang="cs-CZ" dirty="0">
                <a:solidFill>
                  <a:srgbClr val="000000"/>
                </a:solidFill>
              </a:rPr>
              <a:t> 1931)</a:t>
            </a:r>
          </a:p>
          <a:p>
            <a:r>
              <a:rPr lang="cs-CZ" b="1" dirty="0">
                <a:solidFill>
                  <a:srgbClr val="FF3300"/>
                </a:solidFill>
              </a:rPr>
              <a:t>M</a:t>
            </a:r>
            <a:r>
              <a:rPr lang="cs-CZ" b="1" dirty="0">
                <a:solidFill>
                  <a:srgbClr val="FF3300"/>
                </a:solidFill>
                <a:ea typeface="Times New Roman" charset="0"/>
                <a:cs typeface="Times New Roman" charset="0"/>
              </a:rPr>
              <a:t>etoda valenční vazby</a:t>
            </a:r>
            <a:r>
              <a:rPr lang="cs-CZ" b="1" dirty="0">
                <a:solidFill>
                  <a:srgbClr val="000000"/>
                </a:solidFill>
                <a:ea typeface="Times New Roman" charset="0"/>
                <a:cs typeface="Times New Roman" charset="0"/>
              </a:rPr>
              <a:t> </a:t>
            </a:r>
            <a:r>
              <a:rPr lang="cs-CZ" b="1" dirty="0">
                <a:solidFill>
                  <a:srgbClr val="000000"/>
                </a:solidFill>
              </a:rPr>
              <a:t>(</a:t>
            </a:r>
            <a:r>
              <a:rPr lang="cs-CZ" dirty="0" err="1">
                <a:solidFill>
                  <a:srgbClr val="000000"/>
                </a:solidFill>
                <a:ea typeface="Times New Roman" charset="0"/>
                <a:cs typeface="Times New Roman" charset="0"/>
              </a:rPr>
              <a:t>Heitler</a:t>
            </a:r>
            <a:r>
              <a:rPr lang="cs-CZ" dirty="0">
                <a:solidFill>
                  <a:srgbClr val="000000"/>
                </a:solidFill>
              </a:rPr>
              <a:t>,</a:t>
            </a:r>
            <a:r>
              <a:rPr lang="cs-CZ" dirty="0">
                <a:solidFill>
                  <a:srgbClr val="000000"/>
                </a:solidFill>
                <a:ea typeface="Times New Roman" charset="0"/>
                <a:cs typeface="Times New Roman" charset="0"/>
              </a:rPr>
              <a:t> London</a:t>
            </a:r>
            <a:r>
              <a:rPr lang="cs-CZ" dirty="0">
                <a:solidFill>
                  <a:srgbClr val="000000"/>
                </a:solidFill>
              </a:rPr>
              <a:t> 1927)</a:t>
            </a:r>
            <a:r>
              <a:rPr lang="en-US" b="1" dirty="0">
                <a:solidFill>
                  <a:srgbClr val="000000"/>
                </a:solidFill>
                <a:ea typeface="Times New Roman" charset="0"/>
                <a:cs typeface="Times New Roman" charset="0"/>
              </a:rPr>
              <a:t> </a:t>
            </a:r>
          </a:p>
        </p:txBody>
      </p:sp>
      <p:sp>
        <p:nvSpPr>
          <p:cNvPr id="10258" name="Rectangle 18"/>
          <p:cNvSpPr>
            <a:spLocks noChangeArrowheads="1"/>
          </p:cNvSpPr>
          <p:nvPr/>
        </p:nvSpPr>
        <p:spPr bwMode="auto">
          <a:xfrm>
            <a:off x="3319463" y="32956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10257" name="Picture 17"/>
          <p:cNvPicPr>
            <a:picLocks noChangeAspect="1" noChangeArrowheads="1"/>
          </p:cNvPicPr>
          <p:nvPr/>
        </p:nvPicPr>
        <p:blipFill>
          <a:blip r:embed="rId4"/>
          <a:srcRect l="4311" r="33183" b="29231"/>
          <a:stretch>
            <a:fillRect/>
          </a:stretch>
        </p:blipFill>
        <p:spPr bwMode="auto">
          <a:xfrm>
            <a:off x="609600" y="1828800"/>
            <a:ext cx="4876800" cy="58896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2008567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4" name="Rectangle 4"/>
          <p:cNvSpPr>
            <a:spLocks noChangeArrowheads="1"/>
          </p:cNvSpPr>
          <p:nvPr/>
        </p:nvSpPr>
        <p:spPr bwMode="auto">
          <a:xfrm>
            <a:off x="3762375" y="33051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0246" name="Rectangle 6"/>
          <p:cNvSpPr>
            <a:spLocks noChangeArrowheads="1"/>
          </p:cNvSpPr>
          <p:nvPr/>
        </p:nvSpPr>
        <p:spPr bwMode="auto">
          <a:xfrm>
            <a:off x="3762375" y="33051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0248" name="Rectangle 8"/>
          <p:cNvSpPr>
            <a:spLocks noChangeArrowheads="1"/>
          </p:cNvSpPr>
          <p:nvPr/>
        </p:nvSpPr>
        <p:spPr bwMode="auto">
          <a:xfrm>
            <a:off x="2576513" y="23050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0258" name="Rectangle 18"/>
          <p:cNvSpPr>
            <a:spLocks noChangeArrowheads="1"/>
          </p:cNvSpPr>
          <p:nvPr/>
        </p:nvSpPr>
        <p:spPr bwMode="auto">
          <a:xfrm>
            <a:off x="3319463" y="32956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C0E0AB55-471A-CB4D-B370-AFE7C64930D3}"/>
              </a:ext>
            </a:extLst>
          </p:cNvPr>
          <p:cNvGrpSpPr/>
          <p:nvPr/>
        </p:nvGrpSpPr>
        <p:grpSpPr>
          <a:xfrm>
            <a:off x="0" y="1181101"/>
            <a:ext cx="9392734" cy="4435743"/>
            <a:chOff x="0" y="1181101"/>
            <a:chExt cx="9392734" cy="4435743"/>
          </a:xfrm>
        </p:grpSpPr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6AF85470-1B4F-834C-98E8-673F1611927B}"/>
                </a:ext>
              </a:extLst>
            </p:cNvPr>
            <p:cNvGrpSpPr/>
            <p:nvPr/>
          </p:nvGrpSpPr>
          <p:grpSpPr>
            <a:xfrm>
              <a:off x="0" y="1181101"/>
              <a:ext cx="9392734" cy="4435743"/>
              <a:chOff x="-15102" y="49249"/>
              <a:chExt cx="9392734" cy="4435743"/>
            </a:xfrm>
          </p:grpSpPr>
          <p:pic>
            <p:nvPicPr>
              <p:cNvPr id="6" name="Picture 5">
                <a:extLst>
                  <a:ext uri="{FF2B5EF4-FFF2-40B4-BE49-F238E27FC236}">
                    <a16:creationId xmlns:a16="http://schemas.microsoft.com/office/drawing/2014/main" id="{B661FE4E-8CB3-A242-961E-E9973F1C46C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-15102" y="49249"/>
                <a:ext cx="5450099" cy="4251077"/>
              </a:xfrm>
              <a:prstGeom prst="rect">
                <a:avLst/>
              </a:prstGeom>
            </p:spPr>
          </p:pic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B30C40F3-6B58-6047-A6A4-391464B9C870}"/>
                  </a:ext>
                </a:extLst>
              </p:cNvPr>
              <p:cNvSpPr/>
              <p:nvPr/>
            </p:nvSpPr>
            <p:spPr>
              <a:xfrm>
                <a:off x="0" y="2112145"/>
                <a:ext cx="976184" cy="630195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CZ"/>
              </a:p>
            </p:txBody>
          </p:sp>
          <p:pic>
            <p:nvPicPr>
              <p:cNvPr id="9" name="Picture 8">
                <a:extLst>
                  <a:ext uri="{FF2B5EF4-FFF2-40B4-BE49-F238E27FC236}">
                    <a16:creationId xmlns:a16="http://schemas.microsoft.com/office/drawing/2014/main" id="{FD508234-17BA-624B-B5F8-EDAA69E0040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5286461" y="437302"/>
                <a:ext cx="3857539" cy="3474973"/>
              </a:xfrm>
              <a:prstGeom prst="rect">
                <a:avLst/>
              </a:prstGeom>
            </p:spPr>
          </p:pic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8B77E02C-A641-A941-A4C9-970E95DCBF0B}"/>
                  </a:ext>
                </a:extLst>
              </p:cNvPr>
              <p:cNvSpPr txBox="1"/>
              <p:nvPr/>
            </p:nvSpPr>
            <p:spPr>
              <a:xfrm>
                <a:off x="0" y="4115660"/>
                <a:ext cx="9377632" cy="369332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none" rtlCol="0">
                <a:spAutoFit/>
              </a:bodyPr>
              <a:lstStyle/>
              <a:p>
                <a:r>
                  <a:rPr lang="en-CZ" dirty="0"/>
                  <a:t>               NH</a:t>
                </a:r>
                <a:r>
                  <a:rPr lang="en-CZ" baseline="-25000" dirty="0"/>
                  <a:t>3</a:t>
                </a:r>
                <a:r>
                  <a:rPr lang="en-CZ" dirty="0"/>
                  <a:t> ambrela vibrational mode                                             AB + C  -&gt; A + BC</a:t>
                </a:r>
                <a:r>
                  <a:rPr lang="en-CZ" baseline="-25000" dirty="0"/>
                  <a:t> </a:t>
                </a:r>
                <a:r>
                  <a:rPr lang="en-CZ" dirty="0"/>
                  <a:t>                         </a:t>
                </a:r>
                <a:r>
                  <a:rPr lang="en-CZ" baseline="-25000" dirty="0"/>
                  <a:t> </a:t>
                </a:r>
                <a:endParaRPr lang="en-CZ" dirty="0"/>
              </a:p>
            </p:txBody>
          </p:sp>
          <p:sp>
            <p:nvSpPr>
              <p:cNvPr id="21" name="Rectangle 20">
                <a:extLst>
                  <a:ext uri="{FF2B5EF4-FFF2-40B4-BE49-F238E27FC236}">
                    <a16:creationId xmlns:a16="http://schemas.microsoft.com/office/drawing/2014/main" id="{2BB5E6F5-8A4A-024D-932D-9D9447DF0126}"/>
                  </a:ext>
                </a:extLst>
              </p:cNvPr>
              <p:cNvSpPr/>
              <p:nvPr/>
            </p:nvSpPr>
            <p:spPr>
              <a:xfrm>
                <a:off x="5450098" y="3824530"/>
                <a:ext cx="3669449" cy="29113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CZ"/>
              </a:p>
            </p:txBody>
          </p:sp>
          <p:sp>
            <p:nvSpPr>
              <p:cNvPr id="22" name="Rectangle 21">
                <a:extLst>
                  <a:ext uri="{FF2B5EF4-FFF2-40B4-BE49-F238E27FC236}">
                    <a16:creationId xmlns:a16="http://schemas.microsoft.com/office/drawing/2014/main" id="{DC1540C3-002B-5B4C-A9F1-0679C1186CCC}"/>
                  </a:ext>
                </a:extLst>
              </p:cNvPr>
              <p:cNvSpPr/>
              <p:nvPr/>
            </p:nvSpPr>
            <p:spPr>
              <a:xfrm>
                <a:off x="5313788" y="67970"/>
                <a:ext cx="3830212" cy="359808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CZ"/>
              </a:p>
            </p:txBody>
          </p:sp>
        </p:grp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01459790-F5C9-DC4F-B119-C51B2480F45C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281343" y="3082653"/>
              <a:ext cx="634676" cy="821566"/>
            </a:xfrm>
            <a:prstGeom prst="line">
              <a:avLst/>
            </a:prstGeom>
            <a:ln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6F7D4FBB-D0C2-B54A-9A02-D37617053916}"/>
                </a:ext>
              </a:extLst>
            </p:cNvPr>
            <p:cNvCxnSpPr>
              <a:cxnSpLocks/>
            </p:cNvCxnSpPr>
            <p:nvPr/>
          </p:nvCxnSpPr>
          <p:spPr>
            <a:xfrm>
              <a:off x="1870849" y="3746942"/>
              <a:ext cx="785038" cy="0"/>
            </a:xfrm>
            <a:prstGeom prst="line">
              <a:avLst/>
            </a:prstGeom>
            <a:ln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86191B4F-3D73-9447-9752-4FE7B83F19C2}"/>
                </a:ext>
              </a:extLst>
            </p:cNvPr>
            <p:cNvCxnSpPr>
              <a:cxnSpLocks/>
            </p:cNvCxnSpPr>
            <p:nvPr/>
          </p:nvCxnSpPr>
          <p:spPr>
            <a:xfrm>
              <a:off x="2550470" y="2905106"/>
              <a:ext cx="516678" cy="493867"/>
            </a:xfrm>
            <a:prstGeom prst="line">
              <a:avLst/>
            </a:prstGeom>
            <a:ln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057015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2C05AA2A-0456-274A-BF9A-3B0DF3DF12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0130" y="700542"/>
            <a:ext cx="4014401" cy="3333596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ED31FF5B-E638-3640-A094-BA3C032B01A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8111" r="33373" b="17028"/>
          <a:stretch/>
        </p:blipFill>
        <p:spPr>
          <a:xfrm>
            <a:off x="4870108" y="515190"/>
            <a:ext cx="3754907" cy="454739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2B8F0D84-430F-2649-B96F-C79318B8F90E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4444" t="21189" r="22070"/>
          <a:stretch/>
        </p:blipFill>
        <p:spPr>
          <a:xfrm>
            <a:off x="420130" y="4034138"/>
            <a:ext cx="3620530" cy="2737364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98AC792-DC28-AD1C-B89C-24DD0F1AD738}"/>
              </a:ext>
            </a:extLst>
          </p:cNvPr>
          <p:cNvSpPr txBox="1"/>
          <p:nvPr/>
        </p:nvSpPr>
        <p:spPr>
          <a:xfrm>
            <a:off x="5377543" y="5366657"/>
            <a:ext cx="32936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Z" dirty="0"/>
              <a:t>Cl…Au…S</a:t>
            </a:r>
          </a:p>
          <a:p>
            <a:pPr algn="ctr"/>
            <a:r>
              <a:rPr lang="en-GB" dirty="0"/>
              <a:t>I</a:t>
            </a:r>
            <a:r>
              <a:rPr lang="en-CZ" dirty="0"/>
              <a:t>n Au-NCH model + cysteine</a:t>
            </a:r>
          </a:p>
        </p:txBody>
      </p:sp>
    </p:spTree>
    <p:extLst>
      <p:ext uri="{BB962C8B-B14F-4D97-AF65-F5344CB8AC3E}">
        <p14:creationId xmlns:p14="http://schemas.microsoft.com/office/powerpoint/2010/main" val="2021640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3" name="Picture 2" descr="Fig1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549275"/>
            <a:ext cx="8534400" cy="4986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604" name="Rectangle 3"/>
          <p:cNvSpPr>
            <a:spLocks noChangeArrowheads="1"/>
          </p:cNvSpPr>
          <p:nvPr/>
        </p:nvSpPr>
        <p:spPr bwMode="auto">
          <a:xfrm>
            <a:off x="323850" y="4365625"/>
            <a:ext cx="259080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r>
              <a:rPr lang="en-US" sz="2000">
                <a:solidFill>
                  <a:srgbClr val="0000FF"/>
                </a:solidFill>
                <a:latin typeface="Times New Roman" charset="0"/>
                <a:cs typeface="Times New Roman" charset="0"/>
              </a:rPr>
              <a:t>cis-M(NH</a:t>
            </a:r>
            <a:r>
              <a:rPr lang="en-US" sz="2000" baseline="-30000">
                <a:solidFill>
                  <a:srgbClr val="0000FF"/>
                </a:solidFill>
                <a:latin typeface="Times New Roman" charset="0"/>
                <a:cs typeface="Times New Roman" charset="0"/>
              </a:rPr>
              <a:t>3</a:t>
            </a:r>
            <a:r>
              <a:rPr lang="en-US" sz="2000">
                <a:solidFill>
                  <a:srgbClr val="0000FF"/>
                </a:solidFill>
                <a:latin typeface="Times New Roman" charset="0"/>
                <a:cs typeface="Times New Roman" charset="0"/>
              </a:rPr>
              <a:t>)</a:t>
            </a:r>
            <a:r>
              <a:rPr lang="en-US" sz="2000" baseline="-30000">
                <a:solidFill>
                  <a:srgbClr val="0000FF"/>
                </a:solidFill>
                <a:latin typeface="Times New Roman" charset="0"/>
                <a:cs typeface="Times New Roman" charset="0"/>
              </a:rPr>
              <a:t>2</a:t>
            </a:r>
            <a:r>
              <a:rPr lang="en-US" sz="2000">
                <a:solidFill>
                  <a:srgbClr val="0000FF"/>
                </a:solidFill>
                <a:latin typeface="Times New Roman" charset="0"/>
                <a:cs typeface="Times New Roman" charset="0"/>
              </a:rPr>
              <a:t>Cl</a:t>
            </a:r>
            <a:r>
              <a:rPr lang="en-US" sz="2000" baseline="-30000">
                <a:solidFill>
                  <a:srgbClr val="0000FF"/>
                </a:solidFill>
                <a:latin typeface="Times New Roman" charset="0"/>
                <a:cs typeface="Times New Roman" charset="0"/>
              </a:rPr>
              <a:t>2</a:t>
            </a:r>
            <a:r>
              <a:rPr lang="en-US" sz="2000">
                <a:solidFill>
                  <a:srgbClr val="0000FF"/>
                </a:solidFill>
                <a:latin typeface="Times New Roman" charset="0"/>
                <a:cs typeface="Times New Roman" charset="0"/>
              </a:rPr>
              <a:t> + H</a:t>
            </a:r>
            <a:r>
              <a:rPr lang="en-US" sz="2000" baseline="-30000">
                <a:solidFill>
                  <a:srgbClr val="0000FF"/>
                </a:solidFill>
                <a:latin typeface="Times New Roman" charset="0"/>
                <a:cs typeface="Times New Roman" charset="0"/>
              </a:rPr>
              <a:t>2</a:t>
            </a:r>
            <a:r>
              <a:rPr lang="en-US" sz="2000">
                <a:solidFill>
                  <a:srgbClr val="0000FF"/>
                </a:solidFill>
                <a:latin typeface="Times New Roman" charset="0"/>
                <a:cs typeface="Times New Roman" charset="0"/>
              </a:rPr>
              <a:t>O</a:t>
            </a:r>
            <a:r>
              <a:rPr lang="en-US" sz="1200">
                <a:cs typeface="Times New Roman" charset="0"/>
              </a:rPr>
              <a:t> 		</a:t>
            </a:r>
            <a:endParaRPr lang="en-US"/>
          </a:p>
        </p:txBody>
      </p:sp>
      <p:sp>
        <p:nvSpPr>
          <p:cNvPr id="25605" name="Rectangle 4"/>
          <p:cNvSpPr>
            <a:spLocks noChangeArrowheads="1"/>
          </p:cNvSpPr>
          <p:nvPr/>
        </p:nvSpPr>
        <p:spPr bwMode="auto">
          <a:xfrm>
            <a:off x="5715000" y="2743200"/>
            <a:ext cx="3211513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pPr>
              <a:tabLst>
                <a:tab pos="450850" algn="l"/>
                <a:tab pos="1981200" algn="l"/>
                <a:tab pos="2430463" algn="l"/>
              </a:tabLst>
            </a:pPr>
            <a:r>
              <a:rPr lang="en-US" sz="2000">
                <a:solidFill>
                  <a:srgbClr val="0000FF"/>
                </a:solidFill>
                <a:latin typeface="Times New Roman" charset="0"/>
                <a:cs typeface="Times New Roman" charset="0"/>
              </a:rPr>
              <a:t>cis-M(NH</a:t>
            </a:r>
            <a:r>
              <a:rPr lang="en-US" sz="2000" baseline="-30000">
                <a:solidFill>
                  <a:srgbClr val="0000FF"/>
                </a:solidFill>
                <a:latin typeface="Times New Roman" charset="0"/>
                <a:cs typeface="Times New Roman" charset="0"/>
              </a:rPr>
              <a:t>3</a:t>
            </a:r>
            <a:r>
              <a:rPr lang="en-US" sz="2000">
                <a:solidFill>
                  <a:srgbClr val="0000FF"/>
                </a:solidFill>
                <a:latin typeface="Times New Roman" charset="0"/>
                <a:cs typeface="Times New Roman" charset="0"/>
              </a:rPr>
              <a:t>)Cl</a:t>
            </a:r>
            <a:r>
              <a:rPr lang="en-US" sz="2000" baseline="-30000">
                <a:solidFill>
                  <a:srgbClr val="0000FF"/>
                </a:solidFill>
                <a:latin typeface="Times New Roman" charset="0"/>
                <a:cs typeface="Times New Roman" charset="0"/>
              </a:rPr>
              <a:t>2</a:t>
            </a:r>
            <a:r>
              <a:rPr lang="en-US" sz="2000">
                <a:solidFill>
                  <a:srgbClr val="0000FF"/>
                </a:solidFill>
                <a:latin typeface="Times New Roman" charset="0"/>
                <a:cs typeface="Times New Roman" charset="0"/>
              </a:rPr>
              <a:t>(H</a:t>
            </a:r>
            <a:r>
              <a:rPr lang="en-US" sz="2000" baseline="-30000">
                <a:solidFill>
                  <a:srgbClr val="0000FF"/>
                </a:solidFill>
                <a:latin typeface="Times New Roman" charset="0"/>
                <a:cs typeface="Times New Roman" charset="0"/>
              </a:rPr>
              <a:t>2</a:t>
            </a:r>
            <a:r>
              <a:rPr lang="en-US" sz="2000">
                <a:solidFill>
                  <a:srgbClr val="0000FF"/>
                </a:solidFill>
                <a:latin typeface="Times New Roman" charset="0"/>
                <a:cs typeface="Times New Roman" charset="0"/>
              </a:rPr>
              <a:t>O</a:t>
            </a:r>
            <a:r>
              <a:rPr lang="en-US" sz="2000">
                <a:solidFill>
                  <a:srgbClr val="0000FF"/>
                </a:solidFill>
                <a:cs typeface="Times New Roman" charset="0"/>
              </a:rPr>
              <a:t>) </a:t>
            </a:r>
            <a:r>
              <a:rPr lang="en-US" sz="2000">
                <a:solidFill>
                  <a:srgbClr val="0000FF"/>
                </a:solidFill>
                <a:latin typeface="Times New Roman" charset="0"/>
                <a:cs typeface="Times New Roman" charset="0"/>
              </a:rPr>
              <a:t>+ NH</a:t>
            </a:r>
            <a:r>
              <a:rPr lang="en-US" sz="2000" baseline="-30000">
                <a:solidFill>
                  <a:srgbClr val="0000FF"/>
                </a:solidFill>
                <a:latin typeface="Times New Roman" charset="0"/>
                <a:cs typeface="Times New Roman" charset="0"/>
              </a:rPr>
              <a:t>3</a:t>
            </a:r>
            <a:endParaRPr lang="en-US" sz="2000">
              <a:solidFill>
                <a:srgbClr val="0000FF"/>
              </a:solidFill>
              <a:latin typeface="Times New Roman" charset="0"/>
            </a:endParaRPr>
          </a:p>
          <a:p>
            <a:pPr>
              <a:tabLst>
                <a:tab pos="450850" algn="l"/>
                <a:tab pos="1981200" algn="l"/>
                <a:tab pos="2430463" algn="l"/>
              </a:tabLst>
            </a:pPr>
            <a:r>
              <a:rPr lang="en-US" sz="1200">
                <a:cs typeface="Times New Roman" charset="0"/>
              </a:rPr>
              <a:t>		</a:t>
            </a:r>
            <a:endParaRPr lang="en-US"/>
          </a:p>
        </p:txBody>
      </p:sp>
      <p:sp>
        <p:nvSpPr>
          <p:cNvPr id="25606" name="Rectangle 5"/>
          <p:cNvSpPr>
            <a:spLocks noChangeArrowheads="1"/>
          </p:cNvSpPr>
          <p:nvPr/>
        </p:nvSpPr>
        <p:spPr bwMode="auto">
          <a:xfrm>
            <a:off x="5638800" y="5638800"/>
            <a:ext cx="32766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pPr>
              <a:tabLst>
                <a:tab pos="1981200" algn="l"/>
                <a:tab pos="2430463" algn="l"/>
              </a:tabLst>
            </a:pPr>
            <a:r>
              <a:rPr lang="en-US" sz="2000">
                <a:solidFill>
                  <a:srgbClr val="0000FF"/>
                </a:solidFill>
                <a:latin typeface="Times New Roman" charset="0"/>
                <a:cs typeface="Times New Roman" charset="0"/>
              </a:rPr>
              <a:t>cis-[M(NH</a:t>
            </a:r>
            <a:r>
              <a:rPr lang="en-US" sz="2000" baseline="-30000">
                <a:solidFill>
                  <a:srgbClr val="0000FF"/>
                </a:solidFill>
                <a:latin typeface="Times New Roman" charset="0"/>
                <a:cs typeface="Times New Roman" charset="0"/>
              </a:rPr>
              <a:t>3</a:t>
            </a:r>
            <a:r>
              <a:rPr lang="en-US" sz="2000">
                <a:solidFill>
                  <a:srgbClr val="0000FF"/>
                </a:solidFill>
                <a:latin typeface="Times New Roman" charset="0"/>
                <a:cs typeface="Times New Roman" charset="0"/>
              </a:rPr>
              <a:t>)</a:t>
            </a:r>
            <a:r>
              <a:rPr lang="en-US" sz="2000" baseline="-30000">
                <a:solidFill>
                  <a:srgbClr val="0000FF"/>
                </a:solidFill>
                <a:latin typeface="Times New Roman" charset="0"/>
                <a:cs typeface="Times New Roman" charset="0"/>
              </a:rPr>
              <a:t>2</a:t>
            </a:r>
            <a:r>
              <a:rPr lang="en-US" sz="2000">
                <a:solidFill>
                  <a:srgbClr val="0000FF"/>
                </a:solidFill>
                <a:latin typeface="Times New Roman" charset="0"/>
                <a:cs typeface="Times New Roman" charset="0"/>
              </a:rPr>
              <a:t>Cl(H</a:t>
            </a:r>
            <a:r>
              <a:rPr lang="en-US" sz="2000" baseline="-30000">
                <a:solidFill>
                  <a:srgbClr val="0000FF"/>
                </a:solidFill>
                <a:latin typeface="Times New Roman" charset="0"/>
                <a:cs typeface="Times New Roman" charset="0"/>
              </a:rPr>
              <a:t>2</a:t>
            </a:r>
            <a:r>
              <a:rPr lang="en-US" sz="2000">
                <a:solidFill>
                  <a:srgbClr val="0000FF"/>
                </a:solidFill>
                <a:latin typeface="Times New Roman" charset="0"/>
                <a:cs typeface="Times New Roman" charset="0"/>
              </a:rPr>
              <a:t>O)]</a:t>
            </a:r>
            <a:r>
              <a:rPr lang="en-US" sz="2000" baseline="30000">
                <a:solidFill>
                  <a:srgbClr val="0000FF"/>
                </a:solidFill>
                <a:latin typeface="Times New Roman" charset="0"/>
                <a:cs typeface="Times New Roman" charset="0"/>
              </a:rPr>
              <a:t>+</a:t>
            </a:r>
            <a:r>
              <a:rPr lang="en-US" sz="2000">
                <a:solidFill>
                  <a:srgbClr val="0000FF"/>
                </a:solidFill>
                <a:latin typeface="Times New Roman" charset="0"/>
                <a:cs typeface="Times New Roman" charset="0"/>
              </a:rPr>
              <a:t> + Cl</a:t>
            </a:r>
            <a:r>
              <a:rPr lang="en-US" sz="2000" baseline="30000">
                <a:solidFill>
                  <a:srgbClr val="0000FF"/>
                </a:solidFill>
                <a:latin typeface="Times New Roman" charset="0"/>
                <a:cs typeface="Times New Roman" charset="0"/>
              </a:rPr>
              <a:t>-</a:t>
            </a:r>
            <a:endParaRPr lang="en-US" sz="2000">
              <a:solidFill>
                <a:srgbClr val="0000FF"/>
              </a:solidFill>
              <a:latin typeface="Times New Roman" charset="0"/>
            </a:endParaRPr>
          </a:p>
        </p:txBody>
      </p:sp>
      <p:sp>
        <p:nvSpPr>
          <p:cNvPr id="25607" name="Text Box 7"/>
          <p:cNvSpPr txBox="1">
            <a:spLocks noChangeArrowheads="1"/>
          </p:cNvSpPr>
          <p:nvPr/>
        </p:nvSpPr>
        <p:spPr bwMode="auto">
          <a:xfrm>
            <a:off x="838200" y="6248400"/>
            <a:ext cx="1255713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en-US" sz="2000" b="1">
                <a:latin typeface="Times New Roman" charset="0"/>
              </a:rPr>
              <a:t>Reactants</a:t>
            </a:r>
          </a:p>
        </p:txBody>
      </p:sp>
      <p:sp>
        <p:nvSpPr>
          <p:cNvPr id="25608" name="Text Box 8"/>
          <p:cNvSpPr txBox="1">
            <a:spLocks noChangeArrowheads="1"/>
          </p:cNvSpPr>
          <p:nvPr/>
        </p:nvSpPr>
        <p:spPr bwMode="auto">
          <a:xfrm>
            <a:off x="3352800" y="6248400"/>
            <a:ext cx="19939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en-US" sz="2000" b="1">
                <a:latin typeface="Times New Roman" charset="0"/>
              </a:rPr>
              <a:t>Transition states</a:t>
            </a:r>
          </a:p>
        </p:txBody>
      </p:sp>
      <p:sp>
        <p:nvSpPr>
          <p:cNvPr id="25609" name="Text Box 9"/>
          <p:cNvSpPr txBox="1">
            <a:spLocks noChangeArrowheads="1"/>
          </p:cNvSpPr>
          <p:nvPr/>
        </p:nvSpPr>
        <p:spPr bwMode="auto">
          <a:xfrm>
            <a:off x="6537325" y="6262688"/>
            <a:ext cx="1157288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en-US" sz="2000" b="1">
                <a:latin typeface="Times New Roman" charset="0"/>
              </a:rPr>
              <a:t>Products</a:t>
            </a:r>
          </a:p>
        </p:txBody>
      </p:sp>
      <p:sp>
        <p:nvSpPr>
          <p:cNvPr id="25610" name="Rectangle 10"/>
          <p:cNvSpPr>
            <a:spLocks noChangeArrowheads="1"/>
          </p:cNvSpPr>
          <p:nvPr/>
        </p:nvSpPr>
        <p:spPr bwMode="auto">
          <a:xfrm>
            <a:off x="0" y="0"/>
            <a:ext cx="9144000" cy="1412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611" name="Text Box 6"/>
          <p:cNvSpPr txBox="1">
            <a:spLocks noChangeArrowheads="1"/>
          </p:cNvSpPr>
          <p:nvPr/>
        </p:nvSpPr>
        <p:spPr bwMode="auto">
          <a:xfrm>
            <a:off x="152400" y="152400"/>
            <a:ext cx="845820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cs-CZ" sz="2000" b="1" i="1">
                <a:latin typeface="Times New Roman" charset="0"/>
              </a:rPr>
              <a:t>Structures of reactants, TS, and products for selected hydration reactions</a:t>
            </a:r>
            <a:r>
              <a:rPr lang="en-US" sz="2000" b="1" i="1">
                <a:latin typeface="Times New Roman" charset="0"/>
              </a:rPr>
              <a:t>, M=Pt or Pd.</a:t>
            </a:r>
          </a:p>
        </p:txBody>
      </p:sp>
      <p:sp>
        <p:nvSpPr>
          <p:cNvPr id="35851" name="Text Box 11"/>
          <p:cNvSpPr txBox="1">
            <a:spLocks noChangeArrowheads="1"/>
          </p:cNvSpPr>
          <p:nvPr/>
        </p:nvSpPr>
        <p:spPr bwMode="auto">
          <a:xfrm>
            <a:off x="4875213" y="3346450"/>
            <a:ext cx="4889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1800">
                <a:solidFill>
                  <a:schemeClr val="bg1"/>
                </a:solidFill>
                <a:effectLst>
                  <a:outerShdw blurRad="38100" dist="38100" dir="2700000" algn="tl">
                    <a:srgbClr val="DDDDDD"/>
                  </a:outerShdw>
                </a:effectLst>
              </a:rPr>
              <a:t>X)</a:t>
            </a:r>
          </a:p>
        </p:txBody>
      </p:sp>
      <p:graphicFrame>
        <p:nvGraphicFramePr>
          <p:cNvPr id="25602" name="Object 2"/>
          <p:cNvGraphicFramePr>
            <a:graphicFrameLocks noChangeAspect="1"/>
          </p:cNvGraphicFramePr>
          <p:nvPr/>
        </p:nvGraphicFramePr>
        <p:xfrm>
          <a:off x="428625" y="0"/>
          <a:ext cx="9144000" cy="6353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Graph" r:id="rId3" imgW="3228480" imgH="2496960" progId="Origin50.Graph">
                  <p:embed/>
                </p:oleObj>
              </mc:Choice>
              <mc:Fallback>
                <p:oleObj name="Graph" r:id="rId3" imgW="3228480" imgH="2496960" progId="Origin50.Graph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8625" y="0"/>
                        <a:ext cx="9144000" cy="63531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=""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=""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=""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5613" name="Oval 29"/>
          <p:cNvSpPr>
            <a:spLocks noChangeArrowheads="1"/>
          </p:cNvSpPr>
          <p:nvPr/>
        </p:nvSpPr>
        <p:spPr bwMode="auto">
          <a:xfrm>
            <a:off x="8501063" y="5357813"/>
            <a:ext cx="215900" cy="215900"/>
          </a:xfrm>
          <a:prstGeom prst="ellipse">
            <a:avLst/>
          </a:prstGeom>
          <a:solidFill>
            <a:srgbClr val="0000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5614" name="Oval 31"/>
          <p:cNvSpPr>
            <a:spLocks noChangeArrowheads="1"/>
          </p:cNvSpPr>
          <p:nvPr/>
        </p:nvSpPr>
        <p:spPr bwMode="auto">
          <a:xfrm>
            <a:off x="8429625" y="3286125"/>
            <a:ext cx="215900" cy="21590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245745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79388" y="115888"/>
            <a:ext cx="8353425" cy="233997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>
                <a:solidFill>
                  <a:srgbClr val="000000"/>
                </a:solidFill>
              </a:rPr>
              <a:t>QM/MM study on Ru(II) cross-linked GG structure </a:t>
            </a:r>
            <a:r>
              <a:rPr lang="en-US" dirty="0"/>
              <a:t>in </a:t>
            </a:r>
            <a:r>
              <a:rPr lang="en-US" dirty="0" err="1"/>
              <a:t>decamer</a:t>
            </a:r>
            <a:r>
              <a:rPr lang="en-US" dirty="0"/>
              <a:t> ds-DNA model</a:t>
            </a:r>
            <a:endParaRPr lang="en-US" b="1" dirty="0">
              <a:solidFill>
                <a:srgbClr val="FF0000"/>
              </a:solidFill>
            </a:endParaRP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Clr>
                <a:srgbClr val="FF0000"/>
              </a:buClr>
              <a:buFont typeface="Wingdings" charset="2"/>
              <a:buChar char="ü"/>
              <a:defRPr/>
            </a:pPr>
            <a:endParaRPr lang="en-US" sz="900" dirty="0"/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Clr>
                <a:srgbClr val="FF0000"/>
              </a:buClr>
              <a:buFont typeface="Wingdings" charset="2"/>
              <a:buChar char="ü"/>
              <a:defRPr/>
            </a:pPr>
            <a:r>
              <a:rPr lang="en-US" sz="1400" dirty="0"/>
              <a:t>10 base-pair DNA oligonucleotide with sequence 5'-ATGGGACCT-3’ (standard B-DNA structure parameters, Watson-Crick base pairing)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Clr>
                <a:srgbClr val="FF0000"/>
              </a:buClr>
              <a:buFont typeface="Wingdings" charset="2"/>
              <a:buChar char="ü"/>
              <a:defRPr/>
            </a:pPr>
            <a:r>
              <a:rPr lang="en-US" sz="1400" dirty="0"/>
              <a:t>Relaxation of DNA structure by MD run in water (Amber FF03, T = 300 K, p = 1 </a:t>
            </a:r>
            <a:r>
              <a:rPr lang="en-US" sz="1400" dirty="0" err="1"/>
              <a:t>atm</a:t>
            </a:r>
            <a:r>
              <a:rPr lang="en-US" sz="1400" dirty="0"/>
              <a:t>, total charge set to zero by adding Na+ cations) and consequent MM minimization 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Clr>
                <a:srgbClr val="FF0000"/>
              </a:buClr>
              <a:buFont typeface="Wingdings" charset="2"/>
              <a:buChar char="ü"/>
              <a:defRPr/>
            </a:pPr>
            <a:r>
              <a:rPr lang="en-US" sz="1400" dirty="0"/>
              <a:t>Initial structure of </a:t>
            </a:r>
            <a:r>
              <a:rPr lang="en-US" sz="1400" dirty="0" err="1"/>
              <a:t>Ru</a:t>
            </a:r>
            <a:r>
              <a:rPr lang="en-US" sz="1400" dirty="0"/>
              <a:t>(II) complex from previous QM-MM calculations, MM </a:t>
            </a:r>
            <a:r>
              <a:rPr lang="en-US" sz="1400" dirty="0" err="1"/>
              <a:t>parametrization</a:t>
            </a:r>
            <a:r>
              <a:rPr lang="en-US" sz="1400" dirty="0"/>
              <a:t> of organic ligands by GAFF, atomic point-charges were determined by RESP method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51520" y="4149080"/>
            <a:ext cx="7920880" cy="800219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285750" lvl="7" indent="-285750" defTabSz="-1252538">
              <a:buClr>
                <a:srgbClr val="FF0000"/>
              </a:buClr>
              <a:buSzPct val="75000"/>
              <a:buFont typeface="Wingdings" charset="2"/>
              <a:buChar char="u"/>
              <a:defRPr/>
            </a:pPr>
            <a:r>
              <a:rPr lang="en-US" dirty="0"/>
              <a:t>		</a:t>
            </a:r>
            <a:r>
              <a:rPr lang="en-US" sz="1400" dirty="0"/>
              <a:t>Amber:  	FF03 for DNA, 			</a:t>
            </a:r>
          </a:p>
          <a:p>
            <a:pPr marL="0" lvl="7" defTabSz="-1252538">
              <a:buClr>
                <a:srgbClr val="FF0000"/>
              </a:buClr>
              <a:buSzPct val="75000"/>
              <a:defRPr/>
            </a:pPr>
            <a:r>
              <a:rPr lang="en-US" sz="1400" dirty="0"/>
              <a:t>		                     GAFF for </a:t>
            </a:r>
            <a:r>
              <a:rPr lang="en-US" sz="1400" dirty="0" err="1"/>
              <a:t>Ru</a:t>
            </a:r>
            <a:r>
              <a:rPr lang="en-US" sz="1400" dirty="0"/>
              <a:t> complex, </a:t>
            </a:r>
          </a:p>
          <a:p>
            <a:pPr marL="0" lvl="7" defTabSz="-1252538">
              <a:buClr>
                <a:srgbClr val="FF0000"/>
              </a:buClr>
              <a:buSzPct val="75000"/>
              <a:defRPr/>
            </a:pPr>
            <a:r>
              <a:rPr lang="en-US" sz="1400" dirty="0"/>
              <a:t>            			      TIP3P water model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23850" y="4941888"/>
            <a:ext cx="8137525" cy="16605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285750" indent="-285750">
              <a:buClr>
                <a:srgbClr val="FF0000"/>
              </a:buClr>
              <a:buSzPct val="75000"/>
              <a:buFont typeface="Wingdings" charset="2"/>
              <a:buChar char="u"/>
              <a:defRPr/>
            </a:pPr>
            <a:r>
              <a:rPr lang="en-US" sz="1400" dirty="0"/>
              <a:t>G09: B97D functional </a:t>
            </a:r>
            <a:r>
              <a:rPr lang="en-US" sz="1400" b="1" dirty="0">
                <a:solidFill>
                  <a:srgbClr val="FF0000"/>
                </a:solidFill>
              </a:rPr>
              <a:t>with dispersion correction </a:t>
            </a:r>
            <a:r>
              <a:rPr lang="en-US" sz="1400" dirty="0"/>
              <a:t>(in order to describe stacking interaction between two guanines in the QM part correctly). </a:t>
            </a:r>
          </a:p>
          <a:p>
            <a:pPr marL="285750" indent="-285750">
              <a:buFont typeface="Arial"/>
              <a:buChar char="•"/>
              <a:defRPr/>
            </a:pPr>
            <a:r>
              <a:rPr lang="en-US" sz="1400" dirty="0"/>
              <a:t>Compromise in basis set - LANL2DZ pseudopotentials</a:t>
            </a:r>
          </a:p>
          <a:p>
            <a:pPr marL="285750" indent="-285750">
              <a:buFont typeface="Arial"/>
              <a:buChar char="•"/>
              <a:defRPr/>
            </a:pPr>
            <a:r>
              <a:rPr lang="en-US" sz="1400" b="1" dirty="0">
                <a:solidFill>
                  <a:srgbClr val="FF0000"/>
                </a:solidFill>
              </a:rPr>
              <a:t>FEP </a:t>
            </a:r>
            <a:r>
              <a:rPr lang="en-US" sz="1400" dirty="0"/>
              <a:t> corrections:  B3LYP)/SDD/6-31++G(</a:t>
            </a:r>
            <a:r>
              <a:rPr lang="en-US" sz="1400" dirty="0" err="1"/>
              <a:t>d,p</a:t>
            </a:r>
            <a:r>
              <a:rPr lang="en-US" sz="1400" dirty="0"/>
              <a:t>). Sampling during QM/MM MD each 50 </a:t>
            </a:r>
            <a:r>
              <a:rPr lang="en-US" sz="1400" dirty="0" err="1"/>
              <a:t>fs</a:t>
            </a:r>
            <a:r>
              <a:rPr lang="en-US" sz="1400" dirty="0"/>
              <a:t> :</a:t>
            </a:r>
          </a:p>
          <a:p>
            <a:pPr>
              <a:defRPr/>
            </a:pPr>
            <a:r>
              <a:rPr lang="en-US" sz="1400" dirty="0"/>
              <a:t> </a:t>
            </a:r>
          </a:p>
          <a:p>
            <a:pPr>
              <a:defRPr/>
            </a:pPr>
            <a:endParaRPr lang="en-US" dirty="0"/>
          </a:p>
          <a:p>
            <a:pPr marL="285750" indent="-285750">
              <a:buFont typeface="Arial"/>
              <a:buChar char="•"/>
              <a:defRPr/>
            </a:pPr>
            <a:r>
              <a:rPr lang="en-US" sz="1400" dirty="0">
                <a:solidFill>
                  <a:srgbClr val="FF0000"/>
                </a:solidFill>
              </a:rPr>
              <a:t>Electronic embedding</a:t>
            </a:r>
            <a:r>
              <a:rPr lang="en-US" sz="1400" dirty="0"/>
              <a:t> was used to polarize electron density of QM part by surrounding MM atomic charges.</a:t>
            </a:r>
          </a:p>
        </p:txBody>
      </p:sp>
      <p:pic>
        <p:nvPicPr>
          <p:cNvPr id="68612" name="Picture 7" descr="Untitled.png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9633"/>
          <a:stretch>
            <a:fillRect/>
          </a:stretch>
        </p:blipFill>
        <p:spPr bwMode="auto">
          <a:xfrm>
            <a:off x="1116013" y="5876925"/>
            <a:ext cx="4895850" cy="576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68614" name="Object 2"/>
          <p:cNvGraphicFramePr>
            <a:graphicFrameLocks noChangeAspect="1"/>
          </p:cNvGraphicFramePr>
          <p:nvPr/>
        </p:nvGraphicFramePr>
        <p:xfrm>
          <a:off x="3419475" y="2644775"/>
          <a:ext cx="5400675" cy="21447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ocument" r:id="rId3" imgW="5778500" imgH="2489200" progId="Word.Document.12">
                  <p:embed/>
                </p:oleObj>
              </mc:Choice>
              <mc:Fallback>
                <p:oleObj name="Document" r:id="rId3" imgW="5778500" imgH="2489200" progId="Word.Document.12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19475" y="2644775"/>
                        <a:ext cx="5400675" cy="21447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=""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=""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87811162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4"/>
          <p:cNvSpPr>
            <a:spLocks noChangeArrowheads="1"/>
          </p:cNvSpPr>
          <p:nvPr/>
        </p:nvSpPr>
        <p:spPr bwMode="auto">
          <a:xfrm>
            <a:off x="828827" y="188913"/>
            <a:ext cx="7403476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dirty="0">
                <a:solidFill>
                  <a:srgbClr val="000000"/>
                </a:solidFill>
              </a:rPr>
              <a:t>QM-MM study on </a:t>
            </a:r>
            <a:r>
              <a:rPr lang="en-US" dirty="0" err="1">
                <a:solidFill>
                  <a:srgbClr val="000000"/>
                </a:solidFill>
              </a:rPr>
              <a:t>Ru</a:t>
            </a:r>
            <a:r>
              <a:rPr lang="en-US" dirty="0">
                <a:solidFill>
                  <a:srgbClr val="000000"/>
                </a:solidFill>
              </a:rPr>
              <a:t>(II) cross-linked GG structure </a:t>
            </a:r>
            <a:r>
              <a:rPr lang="en-US" dirty="0"/>
              <a:t>in </a:t>
            </a:r>
            <a:r>
              <a:rPr lang="en-US" dirty="0" err="1"/>
              <a:t>decamer</a:t>
            </a:r>
            <a:r>
              <a:rPr lang="en-US" dirty="0"/>
              <a:t> ds-DNA model</a:t>
            </a:r>
            <a:endParaRPr lang="en-US" b="1" dirty="0">
              <a:solidFill>
                <a:srgbClr val="FF0000"/>
              </a:solidFill>
            </a:endParaRPr>
          </a:p>
        </p:txBody>
      </p:sp>
      <p:pic>
        <p:nvPicPr>
          <p:cNvPr id="6" name="図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938" y="2781300"/>
            <a:ext cx="5580062" cy="3959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71684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6288251"/>
              </p:ext>
            </p:extLst>
          </p:nvPr>
        </p:nvGraphicFramePr>
        <p:xfrm>
          <a:off x="26988" y="620713"/>
          <a:ext cx="3836987" cy="33131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ocument" r:id="rId3" imgW="5765800" imgH="5194300" progId="Word.Document.12">
                  <p:embed/>
                </p:oleObj>
              </mc:Choice>
              <mc:Fallback>
                <p:oleObj name="Document" r:id="rId3" imgW="5765800" imgH="5194300" progId="Word.Document.12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988" y="620713"/>
                        <a:ext cx="3836987" cy="33131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=""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=""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7" name="Group 6"/>
          <p:cNvGrpSpPr>
            <a:grpSpLocks/>
          </p:cNvGrpSpPr>
          <p:nvPr/>
        </p:nvGrpSpPr>
        <p:grpSpPr bwMode="auto">
          <a:xfrm>
            <a:off x="107950" y="4149725"/>
            <a:ext cx="3816350" cy="2430463"/>
            <a:chOff x="107504" y="3573016"/>
            <a:chExt cx="3816424" cy="2431435"/>
          </a:xfrm>
        </p:grpSpPr>
        <p:sp>
          <p:nvSpPr>
            <p:cNvPr id="8" name="Rectangle 7"/>
            <p:cNvSpPr/>
            <p:nvPr/>
          </p:nvSpPr>
          <p:spPr>
            <a:xfrm>
              <a:off x="178943" y="5661414"/>
              <a:ext cx="2089191" cy="287452"/>
            </a:xfrm>
            <a:prstGeom prst="rect">
              <a:avLst/>
            </a:prstGeom>
            <a:solidFill>
              <a:srgbClr val="3E41E0"/>
            </a:solidFill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78943" y="5157975"/>
              <a:ext cx="3240150" cy="431973"/>
            </a:xfrm>
            <a:prstGeom prst="rect">
              <a:avLst/>
            </a:prstGeom>
            <a:solidFill>
              <a:srgbClr val="CCFFCC"/>
            </a:solidFill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78943" y="4581482"/>
              <a:ext cx="2089191" cy="287452"/>
            </a:xfrm>
            <a:prstGeom prst="rect">
              <a:avLst/>
            </a:prstGeom>
            <a:solidFill>
              <a:srgbClr val="FF0000"/>
            </a:solidFill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178943" y="4004989"/>
              <a:ext cx="3240150" cy="493910"/>
            </a:xfrm>
            <a:prstGeom prst="rect">
              <a:avLst/>
            </a:prstGeom>
            <a:solidFill>
              <a:srgbClr val="FFD33B"/>
            </a:solidFill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71690" name="Rectangle 11"/>
            <p:cNvSpPr>
              <a:spLocks noChangeArrowheads="1"/>
            </p:cNvSpPr>
            <p:nvPr/>
          </p:nvSpPr>
          <p:spPr bwMode="auto">
            <a:xfrm>
              <a:off x="107504" y="3573016"/>
              <a:ext cx="3816424" cy="243143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r>
                <a:rPr lang="en-US"/>
                <a:t>Upper path with aqua-ligand interm.: </a:t>
              </a:r>
            </a:p>
            <a:p>
              <a:r>
                <a:rPr lang="en-US" sz="800"/>
                <a:t> </a:t>
              </a:r>
            </a:p>
            <a:p>
              <a:r>
                <a:rPr lang="en-US" sz="1400"/>
                <a:t>smooth curve from UI, fluctuating curve from WHAM, </a:t>
              </a:r>
            </a:p>
            <a:p>
              <a:r>
                <a:rPr lang="en-US" sz="800"/>
                <a:t> </a:t>
              </a:r>
            </a:p>
            <a:p>
              <a:r>
                <a:rPr lang="en-US" sz="1400">
                  <a:solidFill>
                    <a:srgbClr val="FFFF00"/>
                  </a:solidFill>
                </a:rPr>
                <a:t>FEP corrected curve </a:t>
              </a:r>
            </a:p>
            <a:p>
              <a:r>
                <a:rPr lang="en-US" sz="800">
                  <a:solidFill>
                    <a:srgbClr val="FFFF00"/>
                  </a:solidFill>
                </a:rPr>
                <a:t>  </a:t>
              </a:r>
            </a:p>
            <a:p>
              <a:r>
                <a:rPr lang="en-US"/>
                <a:t>Lower path with coordinated Bz: </a:t>
              </a:r>
            </a:p>
            <a:p>
              <a:r>
                <a:rPr lang="en-US" sz="1400"/>
                <a:t>smooth curve from UI, fluctuating curve from WHAM, </a:t>
              </a:r>
            </a:p>
            <a:p>
              <a:r>
                <a:rPr lang="en-US" sz="800"/>
                <a:t>  </a:t>
              </a:r>
            </a:p>
            <a:p>
              <a:r>
                <a:rPr lang="en-US" sz="1400">
                  <a:solidFill>
                    <a:srgbClr val="FFFF00"/>
                  </a:solidFill>
                </a:rPr>
                <a:t>FEP corrected curve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45232309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D26D72E-E6AD-5D4C-8626-9AC4C56BC29F}"/>
              </a:ext>
            </a:extLst>
          </p:cNvPr>
          <p:cNvSpPr txBox="1"/>
          <p:nvPr/>
        </p:nvSpPr>
        <p:spPr>
          <a:xfrm>
            <a:off x="1511300" y="1231900"/>
            <a:ext cx="44577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Z" b="1" dirty="0">
                <a:solidFill>
                  <a:srgbClr val="FF0000"/>
                </a:solidFill>
              </a:rPr>
              <a:t>How to address pH dependent </a:t>
            </a:r>
            <a:r>
              <a:rPr lang="en-CZ" b="1" dirty="0">
                <a:solidFill>
                  <a:srgbClr val="FF0000"/>
                </a:solidFill>
                <a:latin typeface="Symbol" pitchFamily="2" charset="2"/>
              </a:rPr>
              <a:t>D</a:t>
            </a:r>
            <a:r>
              <a:rPr lang="en-CZ" b="1" dirty="0">
                <a:solidFill>
                  <a:srgbClr val="FF0000"/>
                </a:solidFill>
              </a:rPr>
              <a:t>G?</a:t>
            </a:r>
          </a:p>
          <a:p>
            <a:endParaRPr lang="en-CZ" b="1" dirty="0">
              <a:solidFill>
                <a:srgbClr val="FF0000"/>
              </a:solidFill>
            </a:endParaRPr>
          </a:p>
          <a:p>
            <a:endParaRPr lang="en-CZ" b="1" dirty="0">
              <a:solidFill>
                <a:srgbClr val="FF0000"/>
              </a:solidFill>
            </a:endParaRPr>
          </a:p>
          <a:p>
            <a:r>
              <a:rPr lang="en-GB" b="1" dirty="0"/>
              <a:t>S</a:t>
            </a:r>
            <a:r>
              <a:rPr lang="en-CZ" b="1" dirty="0"/>
              <a:t>ome short repetition of basic tdn...</a:t>
            </a:r>
          </a:p>
          <a:p>
            <a:endParaRPr lang="en-CZ" b="1" dirty="0"/>
          </a:p>
        </p:txBody>
      </p:sp>
    </p:spTree>
    <p:extLst>
      <p:ext uri="{BB962C8B-B14F-4D97-AF65-F5344CB8AC3E}">
        <p14:creationId xmlns:p14="http://schemas.microsoft.com/office/powerpoint/2010/main" val="10644314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22661</TotalTime>
  <Words>1609</Words>
  <Application>Microsoft Macintosh PowerPoint</Application>
  <PresentationFormat>On-screen Show (4:3)</PresentationFormat>
  <Paragraphs>197</Paragraphs>
  <Slides>20</Slides>
  <Notes>1</Notes>
  <HiddenSlides>1</HiddenSlides>
  <MMClips>0</MMClips>
  <ScaleCrop>false</ScaleCrop>
  <HeadingPairs>
    <vt:vector size="8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4</vt:i4>
      </vt:variant>
      <vt:variant>
        <vt:lpstr>Slide Titles</vt:lpstr>
      </vt:variant>
      <vt:variant>
        <vt:i4>20</vt:i4>
      </vt:variant>
    </vt:vector>
  </HeadingPairs>
  <TitlesOfParts>
    <vt:vector size="34" baseType="lpstr">
      <vt:lpstr>Arial</vt:lpstr>
      <vt:lpstr>Calibri</vt:lpstr>
      <vt:lpstr>Cambria</vt:lpstr>
      <vt:lpstr>Cambria Math</vt:lpstr>
      <vt:lpstr>Iskoola Pota</vt:lpstr>
      <vt:lpstr>Liberation Serif</vt:lpstr>
      <vt:lpstr>Symbol</vt:lpstr>
      <vt:lpstr>Times New Roman</vt:lpstr>
      <vt:lpstr>Wingdings</vt:lpstr>
      <vt:lpstr>Office Theme</vt:lpstr>
      <vt:lpstr>Graph</vt:lpstr>
      <vt:lpstr>Document</vt:lpstr>
      <vt:lpstr>Equation</vt:lpstr>
      <vt:lpstr>ChemDraw.Document.6.0</vt:lpstr>
      <vt:lpstr>Quantum-Chemical Description of the Interactions of Metal Complexes in Biological Environment.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Charles University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Jaroslav Burda</dc:creator>
  <cp:lastModifiedBy>Jaroslav Burda</cp:lastModifiedBy>
  <cp:revision>23</cp:revision>
  <dcterms:created xsi:type="dcterms:W3CDTF">2019-05-03T21:13:29Z</dcterms:created>
  <dcterms:modified xsi:type="dcterms:W3CDTF">2023-10-07T13:33:33Z</dcterms:modified>
</cp:coreProperties>
</file>