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40" r:id="rId1"/>
  </p:sldMasterIdLst>
  <p:notesMasterIdLst>
    <p:notesMasterId r:id="rId16"/>
  </p:notesMasterIdLst>
  <p:handoutMasterIdLst>
    <p:handoutMasterId r:id="rId17"/>
  </p:handoutMasterIdLst>
  <p:sldIdLst>
    <p:sldId id="257" r:id="rId2"/>
    <p:sldId id="375" r:id="rId3"/>
    <p:sldId id="356" r:id="rId4"/>
    <p:sldId id="357" r:id="rId5"/>
    <p:sldId id="358" r:id="rId6"/>
    <p:sldId id="392" r:id="rId7"/>
    <p:sldId id="389" r:id="rId8"/>
    <p:sldId id="397" r:id="rId9"/>
    <p:sldId id="399" r:id="rId10"/>
    <p:sldId id="400" r:id="rId11"/>
    <p:sldId id="394" r:id="rId12"/>
    <p:sldId id="381" r:id="rId13"/>
    <p:sldId id="378" r:id="rId14"/>
    <p:sldId id="380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910D"/>
    <a:srgbClr val="FDFACF"/>
    <a:srgbClr val="FBF6AF"/>
    <a:srgbClr val="FA3C4E"/>
    <a:srgbClr val="FFFF99"/>
    <a:srgbClr val="FED6DA"/>
    <a:srgbClr val="FC978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6" autoAdjust="0"/>
    <p:restoredTop sz="90146" autoAdjust="0"/>
  </p:normalViewPr>
  <p:slideViewPr>
    <p:cSldViewPr>
      <p:cViewPr varScale="1">
        <p:scale>
          <a:sx n="146" d="100"/>
          <a:sy n="146" d="100"/>
        </p:scale>
        <p:origin x="2112" y="126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4496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84B41-6BBB-9743-B3E1-CBA904921EED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6DCAB-8CB6-1045-8FB3-DF93126B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557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4116E-73F6-0641-A558-31A1AD66B322}" type="datetime1">
              <a:rPr lang="en-US" smtClean="0"/>
              <a:t>10/4/2022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1ECB6-9C99-4F4B-A794-98A323FA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640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1ECB6-9C99-4F4B-A794-98A323FA6AA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30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C1B9DF4-A4A9-DB43-9683-B031ACA4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6563" y="6448251"/>
            <a:ext cx="6249813" cy="365125"/>
          </a:xfrm>
        </p:spPr>
        <p:txBody>
          <a:bodyPr/>
          <a:lstStyle>
            <a:lvl1pPr>
              <a:defRPr sz="1400" b="0" i="0" baseline="0"/>
            </a:lvl1pPr>
          </a:lstStyle>
          <a:p>
            <a:r>
              <a:rPr lang="cs-CZ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XXI </a:t>
            </a:r>
            <a:r>
              <a:rPr lang="cs-CZ" dirty="0" err="1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Brazilian</a:t>
            </a:r>
            <a:r>
              <a:rPr lang="cs-CZ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 Symposium on </a:t>
            </a:r>
            <a:r>
              <a:rPr lang="cs-CZ" dirty="0" err="1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Theoretical</a:t>
            </a:r>
            <a:r>
              <a:rPr lang="cs-CZ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 </a:t>
            </a:r>
            <a:r>
              <a:rPr lang="cs-CZ" dirty="0" err="1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Chemistry</a:t>
            </a:r>
            <a:r>
              <a:rPr lang="cs-CZ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, </a:t>
            </a:r>
            <a:r>
              <a:rPr lang="en-US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ea typeface="Times New Roman" charset="0"/>
                <a:cs typeface="Times New Roman" charset="0"/>
              </a:rPr>
              <a:t>November 11, 2021</a:t>
            </a:r>
            <a:endParaRPr lang="cs-CZ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1409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453336"/>
            <a:ext cx="21336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B3A5FF6-FB26-4179-BE52-81A393B1F13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D01D96-BB77-5643-9AA2-54C22DDE64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cs-CZ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XXI Brazilian Symposium on Theoretical Chemistry, </a:t>
            </a:r>
            <a:r>
              <a:rPr lang="en-US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ea typeface="Times New Roman" charset="0"/>
                <a:cs typeface="Times New Roman" charset="0"/>
              </a:rPr>
              <a:t>November 11, 2021</a:t>
            </a:r>
            <a:endParaRPr lang="cs-CZ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1563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17040" y="6453336"/>
            <a:ext cx="9469560" cy="4046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3568" y="6470563"/>
            <a:ext cx="6120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 baseline="0">
                <a:solidFill>
                  <a:schemeClr val="bg1"/>
                </a:solidFill>
              </a:defRPr>
            </a:lvl1pPr>
          </a:lstStyle>
          <a:p>
            <a:r>
              <a:rPr lang="cs-CZ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XXI </a:t>
            </a:r>
            <a:r>
              <a:rPr lang="cs-CZ" dirty="0" err="1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Brazilian</a:t>
            </a:r>
            <a:r>
              <a:rPr lang="cs-CZ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 Symposium on </a:t>
            </a:r>
            <a:r>
              <a:rPr lang="cs-CZ" dirty="0" err="1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Theoretical</a:t>
            </a:r>
            <a:r>
              <a:rPr lang="cs-CZ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 </a:t>
            </a:r>
            <a:r>
              <a:rPr lang="cs-CZ" dirty="0" err="1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Chemistry</a:t>
            </a:r>
            <a:r>
              <a:rPr lang="cs-CZ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cs typeface="Times New Roman" charset="0"/>
              </a:rPr>
              <a:t>, </a:t>
            </a:r>
            <a:r>
              <a:rPr lang="en-US" dirty="0">
                <a:ln w="10541" cmpd="sng">
                  <a:solidFill>
                    <a:schemeClr val="bg1"/>
                  </a:solidFill>
                  <a:prstDash val="solid"/>
                </a:ln>
                <a:latin typeface="Times New Roman" charset="0"/>
                <a:ea typeface="Times New Roman" charset="0"/>
                <a:cs typeface="Times New Roman" charset="0"/>
              </a:rPr>
              <a:t>November 11, 2021</a:t>
            </a:r>
            <a:endParaRPr lang="cs-CZ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bg1"/>
                </a:solidFill>
              </a:defRPr>
            </a:lvl1pPr>
          </a:lstStyle>
          <a:p>
            <a:fld id="{7B3A5FF6-FB26-4179-BE52-81A393B1F13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Rectangle 6"/>
          <p:cNvSpPr/>
          <p:nvPr/>
        </p:nvSpPr>
        <p:spPr>
          <a:xfrm>
            <a:off x="-108520" y="0"/>
            <a:ext cx="9361040" cy="4766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99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10" Type="http://schemas.openxmlformats.org/officeDocument/2006/relationships/image" Target="../media/image34.jpg"/><Relationship Id="rId4" Type="http://schemas.openxmlformats.org/officeDocument/2006/relationships/image" Target="../media/image28.tiff"/><Relationship Id="rId9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6488" y="525104"/>
            <a:ext cx="7200800" cy="2376264"/>
          </a:xfrm>
          <a:noFill/>
        </p:spPr>
        <p:txBody>
          <a:bodyPr>
            <a:normAutofit fontScale="90000"/>
          </a:bodyPr>
          <a:lstStyle/>
          <a:p>
            <a:br>
              <a:rPr lang="cs-C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</a:br>
            <a:r>
              <a:rPr lang="cs-CZ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Electronic</a:t>
            </a:r>
            <a: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 </a:t>
            </a:r>
            <a:r>
              <a:rPr lang="cs-CZ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excited</a:t>
            </a:r>
            <a: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 </a:t>
            </a:r>
            <a:r>
              <a:rPr lang="cs-CZ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states</a:t>
            </a:r>
            <a: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 </a:t>
            </a:r>
            <a:r>
              <a:rPr lang="cs-CZ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of</a:t>
            </a:r>
            <a: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 </a:t>
            </a:r>
            <a:r>
              <a:rPr lang="cs-CZ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conjugated</a:t>
            </a:r>
            <a: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 </a:t>
            </a:r>
            <a:r>
              <a:rPr lang="cs-CZ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molecules</a:t>
            </a:r>
            <a: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 and </a:t>
            </a:r>
            <a:r>
              <a:rPr lang="cs-CZ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their</a:t>
            </a:r>
            <a: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 </a:t>
            </a:r>
            <a:r>
              <a:rPr lang="cs-CZ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lifetimes</a:t>
            </a:r>
            <a: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  <a:t> </a:t>
            </a:r>
            <a:br>
              <a:rPr lang="cs-C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charset="0"/>
                <a:cs typeface="Times New Roman" charset="0"/>
              </a:rPr>
            </a:br>
            <a:br>
              <a:rPr lang="en-US" b="1" dirty="0">
                <a:solidFill>
                  <a:srgbClr val="002060"/>
                </a:solidFill>
                <a:latin typeface="Baskerville Old Face" panose="02020602080505020303" pitchFamily="18" charset="0"/>
              </a:rPr>
            </a:br>
            <a:endParaRPr lang="cs-CZ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4580" y="2869600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Jaroslav V.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Burda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Faculty of Mathematics and Physics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Charles University in Prague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Czech Republic</a:t>
            </a:r>
          </a:p>
        </p:txBody>
      </p:sp>
      <p:pic>
        <p:nvPicPr>
          <p:cNvPr id="5" name="Picture 5" descr="fakult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2" y="692696"/>
            <a:ext cx="1250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67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FB7AE-D8F2-1A4D-A505-955AF7B9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10</a:t>
            </a:fld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481274-815D-E740-9D29-C20ACC09AB5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74202" y="1183490"/>
              <a:ext cx="4481510" cy="2818805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674323">
                      <a:extLst>
                        <a:ext uri="{9D8B030D-6E8A-4147-A177-3AD203B41FA5}">
                          <a16:colId xmlns:a16="http://schemas.microsoft.com/office/drawing/2014/main" val="2146820306"/>
                        </a:ext>
                      </a:extLst>
                    </a:gridCol>
                    <a:gridCol w="674323">
                      <a:extLst>
                        <a:ext uri="{9D8B030D-6E8A-4147-A177-3AD203B41FA5}">
                          <a16:colId xmlns:a16="http://schemas.microsoft.com/office/drawing/2014/main" val="2454816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1340143514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522035111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4052977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2971649547"/>
                        </a:ext>
                      </a:extLst>
                    </a:gridCol>
                  </a:tblGrid>
                  <a:tr h="113413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 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cs-CZ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MNDO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Explicit water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QMMM 0.5 fs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QMMM 0.1 fs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cs-CZ" sz="1600" b="1" i="1" kern="12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</m:t>
                                    </m:r>
                                  </m:e>
                                  <m:sub>
                                    <m:r>
                                      <a:rPr lang="en-US" sz="1600" b="1" kern="12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GB" sz="1600" b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p>
                                </m:sSubSup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𝑝𝑠</m:t>
                                </m:r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174324332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Cyt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0.835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0.52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0.71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0.72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a)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2517203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Thy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𝟐𝟕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0.54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7499937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Ura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0.57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6605953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5AC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194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7.8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7.2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15.0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 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4411383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 err="1">
                              <a:solidFill>
                                <a:schemeClr val="lt1"/>
                              </a:solidFill>
                              <a:effectLst/>
                            </a:rPr>
                            <a:t>sT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1.4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19311136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AT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721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3.0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3.4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9332054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DT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259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17.0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07707455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TT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228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8.0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13.0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c,d)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11668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481274-815D-E740-9D29-C20ACC09AB5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74202" y="1183490"/>
              <a:ext cx="4481510" cy="2818805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674323">
                      <a:extLst>
                        <a:ext uri="{9D8B030D-6E8A-4147-A177-3AD203B41FA5}">
                          <a16:colId xmlns:a16="http://schemas.microsoft.com/office/drawing/2014/main" val="2146820306"/>
                        </a:ext>
                      </a:extLst>
                    </a:gridCol>
                    <a:gridCol w="674323">
                      <a:extLst>
                        <a:ext uri="{9D8B030D-6E8A-4147-A177-3AD203B41FA5}">
                          <a16:colId xmlns:a16="http://schemas.microsoft.com/office/drawing/2014/main" val="2454816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1340143514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522035111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4052977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2971649547"/>
                        </a:ext>
                      </a:extLst>
                    </a:gridCol>
                  </a:tblGrid>
                  <a:tr h="497205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 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cs-CZ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MNDO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Explicit water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QMMM 0.5 fs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QMMM 0.1 fs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472581" t="-12821" r="-3226" b="-4948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4324332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Cyt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191304" r="-461111" b="-7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0.835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0.52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0.71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0.72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a)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2517203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Thy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291304" r="-461111" b="-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0.54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7499937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Ura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391304" r="-461111" b="-5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0.57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6605953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5AC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194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7.8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7.2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15.0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 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4411383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 err="1">
                              <a:solidFill>
                                <a:schemeClr val="lt1"/>
                              </a:solidFill>
                              <a:effectLst/>
                            </a:rPr>
                            <a:t>sT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591304" r="-461111" b="-3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1.4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19311136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AT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721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3.0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3.4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9332054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DT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259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17.0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07707455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TT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228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8.0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13.0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c,d)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11668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665FE878-927B-7D4F-B164-42F99C0B9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076" y="633788"/>
            <a:ext cx="5346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Estimated lifetimes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</a:t>
            </a:r>
            <a:r>
              <a:rPr kumimoji="0" lang="en-GB" altLang="cs-CZ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 for deexcitation of the S</a:t>
            </a:r>
            <a:r>
              <a:rPr kumimoji="0" lang="en-GB" altLang="cs-CZ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1 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state.</a:t>
            </a:r>
            <a:endParaRPr kumimoji="0" lang="en-GB" alt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Symbol" pitchFamily="2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18AFFE-D377-7E4E-A434-09A1CB4F08C3}"/>
              </a:ext>
            </a:extLst>
          </p:cNvPr>
          <p:cNvSpPr/>
          <p:nvPr/>
        </p:nvSpPr>
        <p:spPr>
          <a:xfrm>
            <a:off x="836687" y="5166976"/>
            <a:ext cx="77818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1400" baseline="30000" dirty="0"/>
              <a:t>a) </a:t>
            </a:r>
            <a:r>
              <a:rPr lang="cs-CZ" sz="1400" dirty="0"/>
              <a:t>Peon, J.; </a:t>
            </a:r>
            <a:r>
              <a:rPr lang="cs-CZ" sz="1400" dirty="0" err="1"/>
              <a:t>Zewail</a:t>
            </a:r>
            <a:r>
              <a:rPr lang="cs-CZ" sz="1400" dirty="0"/>
              <a:t>, A. H. </a:t>
            </a:r>
            <a:r>
              <a:rPr lang="cs-CZ" sz="1400" i="1" dirty="0" err="1"/>
              <a:t>Chem</a:t>
            </a:r>
            <a:r>
              <a:rPr lang="cs-CZ" sz="1400" i="1" dirty="0"/>
              <a:t>. </a:t>
            </a:r>
            <a:r>
              <a:rPr lang="cs-CZ" sz="1400" i="1" dirty="0" err="1"/>
              <a:t>Phys</a:t>
            </a:r>
            <a:r>
              <a:rPr lang="cs-CZ" sz="1400" i="1" dirty="0"/>
              <a:t>. </a:t>
            </a:r>
            <a:r>
              <a:rPr lang="cs-CZ" sz="1400" i="1" dirty="0" err="1"/>
              <a:t>Lett</a:t>
            </a:r>
            <a:r>
              <a:rPr lang="cs-CZ" sz="1400" i="1" dirty="0"/>
              <a:t>. </a:t>
            </a:r>
            <a:r>
              <a:rPr lang="cs-CZ" sz="1400" b="1" dirty="0"/>
              <a:t>2001,</a:t>
            </a:r>
            <a:r>
              <a:rPr lang="cs-CZ" sz="1400" dirty="0"/>
              <a:t> </a:t>
            </a:r>
            <a:r>
              <a:rPr lang="cs-CZ" sz="1400" i="1" dirty="0"/>
              <a:t>348</a:t>
            </a:r>
            <a:r>
              <a:rPr lang="cs-CZ" sz="1400" dirty="0"/>
              <a:t>, 255-262</a:t>
            </a:r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Pecourt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J.-M. L.; Peon, J.;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Kohler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Soc.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2001,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123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10370-10378</a:t>
            </a:r>
            <a:r>
              <a:rPr lang="cs-CZ" sz="1400" dirty="0"/>
              <a:t> </a:t>
            </a:r>
            <a:endParaRPr lang="en-US" sz="1400" dirty="0"/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Zhou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Zhou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Jiang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Chen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121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2780–2789</a:t>
            </a:r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Beckstead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A. A.;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Piao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Bong, D.;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Kohler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Molecules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1645-1659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4B346-744A-3148-8A31-8B8512701D1C}"/>
              </a:ext>
            </a:extLst>
          </p:cNvPr>
          <p:cNvSpPr txBox="1"/>
          <p:nvPr/>
        </p:nvSpPr>
        <p:spPr>
          <a:xfrm>
            <a:off x="1123463" y="4182665"/>
            <a:ext cx="7379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Explicit water -&gt; OM2/MNDO: cytosine with 20 water molecules</a:t>
            </a:r>
          </a:p>
          <a:p>
            <a:r>
              <a:rPr lang="en-CZ" dirty="0"/>
              <a:t>QMMM – qm solute + 300 water molecules using classical (SPCE) force field: </a:t>
            </a:r>
          </a:p>
          <a:p>
            <a:r>
              <a:rPr lang="en-CZ" dirty="0"/>
              <a:t>		Newton-X (MNDO99 + Gromacs)</a:t>
            </a:r>
          </a:p>
        </p:txBody>
      </p:sp>
    </p:spTree>
    <p:extLst>
      <p:ext uri="{BB962C8B-B14F-4D97-AF65-F5344CB8AC3E}">
        <p14:creationId xmlns:p14="http://schemas.microsoft.com/office/powerpoint/2010/main" val="1238891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362166-A6DC-344F-8340-D3EF19ED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D7266B-5199-8F45-9F25-527803C8665F}"/>
              </a:ext>
            </a:extLst>
          </p:cNvPr>
          <p:cNvSpPr/>
          <p:nvPr/>
        </p:nvSpPr>
        <p:spPr>
          <a:xfrm>
            <a:off x="2195736" y="548680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cs-CZ" sz="2200" b="1" dirty="0" err="1">
                <a:solidFill>
                  <a:srgbClr val="FF0000"/>
                </a:solidFill>
              </a:rPr>
              <a:t>Polyenes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i="1" dirty="0">
                <a:solidFill>
                  <a:srgbClr val="FF0000"/>
                </a:solidFill>
              </a:rPr>
              <a:t>I.   </a:t>
            </a:r>
            <a:r>
              <a:rPr lang="en-US" b="1" i="1" dirty="0">
                <a:solidFill>
                  <a:srgbClr val="FF0000"/>
                </a:solidFill>
              </a:rPr>
              <a:t>Vertical Excitation Transition Energies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7FA32-9754-6046-8F96-0E0FDFA6F58C}"/>
              </a:ext>
            </a:extLst>
          </p:cNvPr>
          <p:cNvSpPr txBox="1"/>
          <p:nvPr/>
        </p:nvSpPr>
        <p:spPr>
          <a:xfrm>
            <a:off x="251520" y="1242239"/>
            <a:ext cx="7209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Series of all-trans conjugated polyenes with #C from 2 to 22 was examined:</a:t>
            </a:r>
          </a:p>
          <a:p>
            <a:r>
              <a:rPr lang="en-US" dirty="0"/>
              <a:t>Ethene, Butadiene, Hexatriene, … </a:t>
            </a:r>
            <a:r>
              <a:rPr lang="en-US" dirty="0" err="1"/>
              <a:t>Docosaundecaene</a:t>
            </a:r>
            <a:r>
              <a:rPr lang="en-US" dirty="0"/>
              <a:t>. (BLYP/cc-</a:t>
            </a:r>
            <a:r>
              <a:rPr lang="en-US" dirty="0" err="1"/>
              <a:t>pVDZ</a:t>
            </a:r>
            <a:r>
              <a:rPr lang="en-US" dirty="0"/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6E833-34ED-2F49-BF30-3EA26F0E3BFC}"/>
              </a:ext>
            </a:extLst>
          </p:cNvPr>
          <p:cNvSpPr txBox="1"/>
          <p:nvPr/>
        </p:nvSpPr>
        <p:spPr>
          <a:xfrm>
            <a:off x="3856385" y="2639621"/>
            <a:ext cx="2915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Only ethylene has one of the CH</a:t>
            </a:r>
            <a:r>
              <a:rPr lang="en-US" sz="1600" baseline="-25000" dirty="0"/>
              <a:t>2</a:t>
            </a:r>
            <a:r>
              <a:rPr lang="en-US" sz="1600" dirty="0"/>
              <a:t> end perpendicular to the other group.</a:t>
            </a:r>
          </a:p>
          <a:p>
            <a:endParaRPr lang="en-US" sz="1600" dirty="0"/>
          </a:p>
          <a:p>
            <a:r>
              <a:rPr lang="en-US" sz="1600" dirty="0"/>
              <a:t>All the other molecules have the S</a:t>
            </a:r>
            <a:r>
              <a:rPr lang="en-US" sz="1600" baseline="-25000" dirty="0"/>
              <a:t>1</a:t>
            </a:r>
            <a:r>
              <a:rPr lang="en-US" sz="1600" dirty="0"/>
              <a:t> geometry ‘slightly’ deformed in comparison with S</a:t>
            </a:r>
            <a:r>
              <a:rPr lang="en-US" sz="1600" baseline="-25000" dirty="0"/>
              <a:t>0</a:t>
            </a:r>
            <a:r>
              <a:rPr lang="en-US" sz="1600" dirty="0"/>
              <a:t>. 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9EC463E-1833-224C-AB09-F59B4B6C9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8" y="1950126"/>
            <a:ext cx="930506" cy="677694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592084A-73B3-6549-A3DD-9B9C44BFE9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 b="10496"/>
          <a:stretch/>
        </p:blipFill>
        <p:spPr>
          <a:xfrm>
            <a:off x="285324" y="2578199"/>
            <a:ext cx="1296144" cy="696897"/>
          </a:xfrm>
          <a:prstGeom prst="rect">
            <a:avLst/>
          </a:prstGeom>
        </p:spPr>
      </p:pic>
      <p:pic>
        <p:nvPicPr>
          <p:cNvPr id="13" name="Picture 12" descr="A picture containing hanger&#10;&#10;Description automatically generated">
            <a:extLst>
              <a:ext uri="{FF2B5EF4-FFF2-40B4-BE49-F238E27FC236}">
                <a16:creationId xmlns:a16="http://schemas.microsoft.com/office/drawing/2014/main" id="{3B675F28-0C3C-F44B-8DD1-37CD15BCB1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5" b="18572"/>
          <a:stretch/>
        </p:blipFill>
        <p:spPr>
          <a:xfrm>
            <a:off x="251520" y="3317051"/>
            <a:ext cx="1728192" cy="751074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1722DF51-82C7-4441-B202-4114867A8C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8635" r="15625" b="30768"/>
          <a:stretch/>
        </p:blipFill>
        <p:spPr>
          <a:xfrm>
            <a:off x="285324" y="4080287"/>
            <a:ext cx="2042035" cy="67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E1FE1F-890B-FC4F-8F4E-ABD8BE6D1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4F3C60-F597-5549-BAC5-811C062C36E2}"/>
              </a:ext>
            </a:extLst>
          </p:cNvPr>
          <p:cNvSpPr txBox="1"/>
          <p:nvPr/>
        </p:nvSpPr>
        <p:spPr>
          <a:xfrm>
            <a:off x="277235" y="611518"/>
            <a:ext cx="464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MO’s </a:t>
            </a:r>
            <a:r>
              <a:rPr lang="en-US" dirty="0" err="1"/>
              <a:t>dodecahexaene</a:t>
            </a:r>
            <a:r>
              <a:rPr lang="en-US" dirty="0"/>
              <a:t> – BLYP/cc-</a:t>
            </a:r>
            <a:r>
              <a:rPr lang="en-US" dirty="0" err="1"/>
              <a:t>pVDZ</a:t>
            </a:r>
            <a:r>
              <a:rPr lang="en-US" dirty="0"/>
              <a:t> </a:t>
            </a:r>
          </a:p>
          <a:p>
            <a:r>
              <a:rPr lang="en-US" dirty="0"/>
              <a:t>(all remaining polyenes can be easily regarded):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13015F-6140-9946-8DA9-6BD6E01507E6}"/>
              </a:ext>
            </a:extLst>
          </p:cNvPr>
          <p:cNvGrpSpPr/>
          <p:nvPr/>
        </p:nvGrpSpPr>
        <p:grpSpPr>
          <a:xfrm>
            <a:off x="251520" y="1332710"/>
            <a:ext cx="6785078" cy="2094628"/>
            <a:chOff x="163186" y="1927376"/>
            <a:chExt cx="6785078" cy="209462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FCD98D-9101-B74B-9405-9B88EF5708A0}"/>
                </a:ext>
              </a:extLst>
            </p:cNvPr>
            <p:cNvSpPr/>
            <p:nvPr/>
          </p:nvSpPr>
          <p:spPr>
            <a:xfrm>
              <a:off x="163186" y="1927376"/>
              <a:ext cx="6785078" cy="2094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13E733-E7DA-924C-9F5B-B5E84D854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5" t="26365" r="11447" b="28399"/>
            <a:stretch/>
          </p:blipFill>
          <p:spPr>
            <a:xfrm>
              <a:off x="1224436" y="1959749"/>
              <a:ext cx="2160240" cy="73499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A44246-AD96-6047-BF42-A445126AD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6" t="32539" r="12310" b="30775"/>
            <a:stretch/>
          </p:blipFill>
          <p:spPr>
            <a:xfrm>
              <a:off x="1250210" y="2724687"/>
              <a:ext cx="2095920" cy="6018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4C83AF-D0B6-7E40-9A86-F45D7B4AB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8" t="33148" r="12331" b="30764"/>
            <a:stretch/>
          </p:blipFill>
          <p:spPr>
            <a:xfrm>
              <a:off x="1270784" y="3317870"/>
              <a:ext cx="2054771" cy="58274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2AF3FC3-B37F-1745-92B9-EE7AE8C6A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1" t="29867" r="6099" b="27854"/>
            <a:stretch/>
          </p:blipFill>
          <p:spPr>
            <a:xfrm>
              <a:off x="4438636" y="1979398"/>
              <a:ext cx="2347031" cy="6810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FD57EB1-FEB6-6D4E-A691-D662EE0A3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" t="32546" r="7541" b="25526"/>
            <a:stretch/>
          </p:blipFill>
          <p:spPr>
            <a:xfrm>
              <a:off x="4429063" y="2661781"/>
              <a:ext cx="2376264" cy="68123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31BC0B1-4237-F446-B9DC-FAB3398B9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6582" r="7792" b="29901"/>
            <a:stretch/>
          </p:blipFill>
          <p:spPr>
            <a:xfrm>
              <a:off x="4420054" y="3239650"/>
              <a:ext cx="2384194" cy="70705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96A3B1-A914-E844-957B-37AFCCE15517}"/>
                </a:ext>
              </a:extLst>
            </p:cNvPr>
            <p:cNvSpPr txBox="1"/>
            <p:nvPr/>
          </p:nvSpPr>
          <p:spPr>
            <a:xfrm>
              <a:off x="176285" y="2077625"/>
              <a:ext cx="4251699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41 - 4𝜋                                                44 LUMO</a:t>
              </a:r>
            </a:p>
            <a:p>
              <a:endParaRPr lang="en-US" sz="800" dirty="0"/>
            </a:p>
            <a:p>
              <a:endParaRPr lang="en-US" dirty="0"/>
            </a:p>
            <a:p>
              <a:r>
                <a:rPr lang="en-US" dirty="0"/>
                <a:t>42 - 5𝜋                                                  45 - 8𝜋*</a:t>
              </a:r>
            </a:p>
            <a:p>
              <a:endParaRPr lang="en-US" sz="1200" dirty="0"/>
            </a:p>
            <a:p>
              <a:endParaRPr lang="en-US" sz="1200" dirty="0"/>
            </a:p>
            <a:p>
              <a:r>
                <a:rPr lang="en-US" dirty="0"/>
                <a:t>43 HOMO                                             46 - 9𝜋*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733210-442E-DC4A-A597-34202F073416}"/>
              </a:ext>
            </a:extLst>
          </p:cNvPr>
          <p:cNvGrpSpPr/>
          <p:nvPr/>
        </p:nvGrpSpPr>
        <p:grpSpPr>
          <a:xfrm>
            <a:off x="5081462" y="2885001"/>
            <a:ext cx="3911352" cy="3465831"/>
            <a:chOff x="5081462" y="2885001"/>
            <a:chExt cx="3911352" cy="34658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901B37-F68A-DC4C-BE38-5FF5ADCD5B33}"/>
                </a:ext>
              </a:extLst>
            </p:cNvPr>
            <p:cNvGrpSpPr/>
            <p:nvPr/>
          </p:nvGrpSpPr>
          <p:grpSpPr>
            <a:xfrm>
              <a:off x="5081462" y="2885001"/>
              <a:ext cx="3911352" cy="3465831"/>
              <a:chOff x="5220072" y="638979"/>
              <a:chExt cx="3911352" cy="346583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113026-6B23-034A-97BC-1B0835171A42}"/>
                  </a:ext>
                </a:extLst>
              </p:cNvPr>
              <p:cNvSpPr/>
              <p:nvPr/>
            </p:nvSpPr>
            <p:spPr>
              <a:xfrm>
                <a:off x="5220072" y="638979"/>
                <a:ext cx="3816424" cy="3465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A2F029-979C-8141-AFA1-B4AAC794412F}"/>
                  </a:ext>
                </a:extLst>
              </p:cNvPr>
              <p:cNvSpPr txBox="1"/>
              <p:nvPr/>
            </p:nvSpPr>
            <p:spPr>
              <a:xfrm>
                <a:off x="5495020" y="638979"/>
                <a:ext cx="363640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In the </a:t>
                </a:r>
                <a:r>
                  <a:rPr lang="en-US" b="1" dirty="0" err="1">
                    <a:latin typeface="Times" pitchFamily="2" charset="0"/>
                  </a:rPr>
                  <a:t>Huckel</a:t>
                </a:r>
                <a:r>
                  <a:rPr lang="en-US" b="1" dirty="0">
                    <a:latin typeface="Times" pitchFamily="2" charset="0"/>
                  </a:rPr>
                  <a:t> method</a:t>
                </a:r>
                <a:r>
                  <a:rPr lang="en-US" dirty="0">
                    <a:latin typeface="Times" pitchFamily="2" charset="0"/>
                  </a:rPr>
                  <a:t>, difference equations can be solved analytically</a:t>
                </a:r>
              </a:p>
              <a:p>
                <a:endParaRPr lang="en-US" dirty="0">
                  <a:latin typeface="Times" pitchFamily="2" charset="0"/>
                </a:endParaRPr>
              </a:p>
              <a:p>
                <a:endParaRPr lang="en-US" dirty="0">
                  <a:latin typeface="Times" pitchFamily="2" charset="0"/>
                </a:endParaRPr>
              </a:p>
              <a:p>
                <a:endParaRPr lang="en-US" dirty="0">
                  <a:latin typeface="Times" pitchFamily="2" charset="0"/>
                </a:endParaRPr>
              </a:p>
              <a:p>
                <a:endParaRPr lang="en-US" dirty="0">
                  <a:latin typeface="Times" pitchFamily="2" charset="0"/>
                </a:endParaRPr>
              </a:p>
              <a:p>
                <a:r>
                  <a:rPr lang="en-US" dirty="0">
                    <a:latin typeface="Times" pitchFamily="2" charset="0"/>
                  </a:rPr>
                  <a:t>obtaining MO energies</a:t>
                </a:r>
              </a:p>
              <a:p>
                <a:endParaRPr lang="en-US" dirty="0">
                  <a:latin typeface="Times" pitchFamily="2" charset="0"/>
                </a:endParaRPr>
              </a:p>
              <a:p>
                <a:endParaRPr lang="en-US" dirty="0">
                  <a:latin typeface="Times" pitchFamily="2" charset="0"/>
                </a:endParaRPr>
              </a:p>
              <a:p>
                <a:r>
                  <a:rPr lang="en-US" dirty="0">
                    <a:latin typeface="Times" pitchFamily="2" charset="0"/>
                  </a:rPr>
                  <a:t>and MO expansion coefficients: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2659196-3CDF-AF4D-8E76-EF3486A78D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77583"/>
              <a:stretch/>
            </p:blipFill>
            <p:spPr>
              <a:xfrm>
                <a:off x="5672379" y="1881695"/>
                <a:ext cx="2862976" cy="37634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90C5CAF-104C-924A-845D-D460D3EEAF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6169" t="57031" r="17889" b="4943"/>
              <a:stretch/>
            </p:blipFill>
            <p:spPr>
              <a:xfrm>
                <a:off x="5642743" y="3467777"/>
                <a:ext cx="2529657" cy="569577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B58CD84-0C89-C342-90BB-0B0C7835B5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107" t="9161" r="7013" b="56154"/>
              <a:stretch/>
            </p:blipFill>
            <p:spPr>
              <a:xfrm>
                <a:off x="5258496" y="2608245"/>
                <a:ext cx="3633984" cy="56645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3F68AAB-0812-F14D-A196-B9ED210FED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42450" b="35928"/>
              <a:stretch/>
            </p:blipFill>
            <p:spPr>
              <a:xfrm>
                <a:off x="5496160" y="1531492"/>
                <a:ext cx="3039195" cy="38534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2854B19-BEF8-7A40-A84B-6550EF7554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6649" r="24061" b="77765"/>
              <a:stretch/>
            </p:blipFill>
            <p:spPr>
              <a:xfrm>
                <a:off x="6084167" y="1175033"/>
                <a:ext cx="1728193" cy="38006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F1F1DC-DA77-104A-89A5-538A61EF3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57"/>
            <a:stretch/>
          </p:blipFill>
          <p:spPr>
            <a:xfrm>
              <a:off x="7923987" y="4299060"/>
              <a:ext cx="806760" cy="537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18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AB8DA-F604-B947-82D4-4DAE41D4C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79808D-1F09-6643-81C3-24450D931CCC}"/>
              </a:ext>
            </a:extLst>
          </p:cNvPr>
          <p:cNvSpPr/>
          <p:nvPr/>
        </p:nvSpPr>
        <p:spPr>
          <a:xfrm>
            <a:off x="179512" y="47667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Calculated UV spectra TDA-PBE/def2-QVZPPD  (broadening by Lorentz functions)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a) ethylene b) butadiene, c) hexatriene, d)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octatetraene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, e)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decapentaene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, f)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dodecahexaene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, </a:t>
            </a:r>
            <a:b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</a:b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g)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tetradecaheptaene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, h)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hexadecaoctaene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i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)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octadecanonaene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, j)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icosadecaene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, and</a:t>
            </a:r>
            <a:b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</a:b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k) </a:t>
            </a:r>
            <a:r>
              <a:rPr lang="en-US" dirty="0" err="1">
                <a:latin typeface="Times New Roman" panose="02020603050405020304" pitchFamily="18" charset="0"/>
                <a:ea typeface="STFangsong" panose="02010600040101010101" pitchFamily="2" charset="-122"/>
              </a:rPr>
              <a:t>docosaundecaene</a:t>
            </a:r>
            <a:r>
              <a:rPr lang="en-US" dirty="0">
                <a:latin typeface="Times New Roman" panose="02020603050405020304" pitchFamily="18" charset="0"/>
                <a:ea typeface="STFangsong" panose="02010600040101010101" pitchFamily="2" charset="-122"/>
              </a:rPr>
              <a:t>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4AF021-6FEC-A144-86B1-3C8C08E77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CC7A9FD-26C7-9747-8DFA-8EB47AFE3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39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7C5176-7F92-2F4F-B9FD-EFB12C27B3F0}"/>
              </a:ext>
            </a:extLst>
          </p:cNvPr>
          <p:cNvGrpSpPr/>
          <p:nvPr/>
        </p:nvGrpSpPr>
        <p:grpSpPr>
          <a:xfrm>
            <a:off x="611559" y="1844823"/>
            <a:ext cx="7344817" cy="4320481"/>
            <a:chOff x="611559" y="1412777"/>
            <a:chExt cx="8189349" cy="47525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B2215B-4F57-EB44-917B-224D5503B29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" b="3689"/>
            <a:stretch/>
          </p:blipFill>
          <p:spPr>
            <a:xfrm>
              <a:off x="611559" y="1412777"/>
              <a:ext cx="8189349" cy="475252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60DF0B-66E0-4A41-B2C8-C744DF979307}"/>
                </a:ext>
              </a:extLst>
            </p:cNvPr>
            <p:cNvSpPr/>
            <p:nvPr/>
          </p:nvSpPr>
          <p:spPr>
            <a:xfrm>
              <a:off x="611559" y="1628800"/>
              <a:ext cx="72009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4D4E22-F9F2-7C40-AC07-650F7F46971E}"/>
                </a:ext>
              </a:extLst>
            </p:cNvPr>
            <p:cNvSpPr/>
            <p:nvPr/>
          </p:nvSpPr>
          <p:spPr>
            <a:xfrm>
              <a:off x="611559" y="3212976"/>
              <a:ext cx="45719" cy="216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0D03484-2F07-5740-895D-48BCEFED23B0}"/>
              </a:ext>
            </a:extLst>
          </p:cNvPr>
          <p:cNvSpPr/>
          <p:nvPr/>
        </p:nvSpPr>
        <p:spPr>
          <a:xfrm>
            <a:off x="7668344" y="1844823"/>
            <a:ext cx="288032" cy="1512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F7855D-0849-F041-BC3E-E1DC21724C74}"/>
              </a:ext>
            </a:extLst>
          </p:cNvPr>
          <p:cNvCxnSpPr/>
          <p:nvPr/>
        </p:nvCxnSpPr>
        <p:spPr>
          <a:xfrm>
            <a:off x="7668344" y="2041208"/>
            <a:ext cx="0" cy="1099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43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6D26F-1E4A-3744-A13E-72137B97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CE456-166D-5646-9B68-BC4CD9E4AA45}"/>
              </a:ext>
            </a:extLst>
          </p:cNvPr>
          <p:cNvSpPr/>
          <p:nvPr/>
        </p:nvSpPr>
        <p:spPr>
          <a:xfrm>
            <a:off x="2915816" y="558676"/>
            <a:ext cx="53285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cs-CZ" sz="2200" b="1" dirty="0" err="1">
                <a:solidFill>
                  <a:srgbClr val="FF0000"/>
                </a:solidFill>
              </a:rPr>
              <a:t>Polyenes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i="1" dirty="0">
                <a:solidFill>
                  <a:srgbClr val="FF0000"/>
                </a:solidFill>
              </a:rPr>
              <a:t>II.   </a:t>
            </a:r>
            <a:r>
              <a:rPr lang="cs-CZ" b="1" i="1" dirty="0" err="1">
                <a:solidFill>
                  <a:srgbClr val="FF0000"/>
                </a:solidFill>
              </a:rPr>
              <a:t>Estimation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of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Lifetimes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of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Excited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States</a:t>
            </a:r>
            <a:endParaRPr lang="en-US" i="1" dirty="0"/>
          </a:p>
          <a:p>
            <a:pPr marL="342900" indent="-342900">
              <a:buFont typeface="+mj-lt"/>
              <a:buAutoNum type="alphaUcPeriod"/>
            </a:pPr>
            <a:endParaRPr lang="en-US" b="1" i="1" dirty="0">
              <a:solidFill>
                <a:srgbClr val="FF0000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272162A-DEA1-6646-928D-F800138C5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866570"/>
              </p:ext>
            </p:extLst>
          </p:nvPr>
        </p:nvGraphicFramePr>
        <p:xfrm>
          <a:off x="616645" y="1808073"/>
          <a:ext cx="4747443" cy="30240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94792">
                  <a:extLst>
                    <a:ext uri="{9D8B030D-6E8A-4147-A177-3AD203B41FA5}">
                      <a16:colId xmlns:a16="http://schemas.microsoft.com/office/drawing/2014/main" val="73743039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07982242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74290664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951092189"/>
                    </a:ext>
                  </a:extLst>
                </a:gridCol>
                <a:gridCol w="544339">
                  <a:extLst>
                    <a:ext uri="{9D8B030D-6E8A-4147-A177-3AD203B41FA5}">
                      <a16:colId xmlns:a16="http://schemas.microsoft.com/office/drawing/2014/main" val="68855995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8331573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molecule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τ</a:t>
                      </a:r>
                      <a:r>
                        <a:rPr lang="el-GR" sz="1200" baseline="-25000" dirty="0">
                          <a:effectLst/>
                        </a:rPr>
                        <a:t>2</a:t>
                      </a:r>
                      <a:r>
                        <a:rPr lang="en-US" sz="1200" baseline="-25000" dirty="0">
                          <a:effectLst/>
                        </a:rPr>
                        <a:t> </a:t>
                      </a:r>
                      <a:r>
                        <a:rPr lang="en-US" sz="1200" baseline="0" dirty="0">
                          <a:effectLst/>
                        </a:rPr>
                        <a:t>(fs)</a:t>
                      </a:r>
                      <a:endParaRPr lang="cs-CZ" sz="12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τ</a:t>
                      </a:r>
                      <a:r>
                        <a:rPr lang="el-GR" sz="1200" baseline="-25000" dirty="0">
                          <a:effectLst/>
                        </a:rPr>
                        <a:t>1</a:t>
                      </a:r>
                      <a:r>
                        <a:rPr lang="en-US" sz="1200" baseline="-25000" dirty="0">
                          <a:effectLst/>
                        </a:rPr>
                        <a:t> </a:t>
                      </a:r>
                      <a:r>
                        <a:rPr lang="en-US" sz="1200" baseline="0" dirty="0">
                          <a:effectLst/>
                        </a:rPr>
                        <a:t>(fs)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 </a:t>
                      </a:r>
                      <a:r>
                        <a:rPr lang="en-US" sz="1200" dirty="0" err="1">
                          <a:effectLst/>
                        </a:rPr>
                        <a:t>traj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τ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exp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τ</a:t>
                      </a:r>
                      <a:r>
                        <a:rPr lang="en-US" sz="1200" baseline="-25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exp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20093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ethylene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 ± 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109 ± 12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239 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</a:t>
                      </a:r>
                      <a:r>
                        <a:rPr lang="en-US" sz="1200" baseline="30000" dirty="0">
                          <a:effectLst/>
                        </a:rPr>
                        <a:t>a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80</a:t>
                      </a:r>
                      <a:r>
                        <a:rPr lang="en-US" sz="1200" baseline="30000" dirty="0">
                          <a:effectLst/>
                        </a:rPr>
                        <a:t>a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9237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butadiene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 ± 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177 ± 36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44</a:t>
                      </a:r>
                      <a:r>
                        <a:rPr lang="en-US" sz="1200" baseline="30000" dirty="0">
                          <a:effectLst/>
                        </a:rPr>
                        <a:t>b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54</a:t>
                      </a:r>
                      <a:r>
                        <a:rPr lang="en-US" sz="1200" baseline="30000" dirty="0">
                          <a:effectLst/>
                        </a:rPr>
                        <a:t>b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49053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hexatriene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 ± 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721 ± 95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213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40</a:t>
                      </a:r>
                      <a:r>
                        <a:rPr lang="en-US" sz="1200" baseline="30000" dirty="0">
                          <a:effectLst/>
                        </a:rPr>
                        <a:t>cd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270</a:t>
                      </a:r>
                      <a:r>
                        <a:rPr lang="en-US" sz="1200" baseline="30000" dirty="0">
                          <a:effectLst/>
                        </a:rPr>
                        <a:t>ce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57411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octatetraene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396 ± 56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3276 ± 757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265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250</a:t>
                      </a:r>
                      <a:r>
                        <a:rPr lang="en-US" sz="1200" baseline="30000" dirty="0">
                          <a:effectLst/>
                        </a:rPr>
                        <a:t>f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340</a:t>
                      </a:r>
                      <a:r>
                        <a:rPr lang="en-US" sz="1200" baseline="30000" dirty="0">
                          <a:effectLst/>
                        </a:rPr>
                        <a:t>g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939588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decapentaene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93714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dodecahexaene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5896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tetradecaheptaene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58134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hexadecaoktaene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95908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octadecanonaene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11609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icosadecaene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2390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docosaundecaene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6513591"/>
                  </a:ext>
                </a:extLst>
              </a:tr>
            </a:tbl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7655CEE2-D9BF-5242-9E2A-9BB7F7CCB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46" y="1168456"/>
            <a:ext cx="62752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TFangsong" panose="02010600040101010101" pitchFamily="2" charset="-122"/>
                <a:cs typeface="Calibri" panose="020F0502020204030204" pitchFamily="34" charset="0"/>
              </a:rPr>
              <a:t>Comparison of lifetimes from semiempirical MD simulations and available experiments.</a:t>
            </a:r>
            <a:endParaRPr kumimoji="0" lang="en-US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9EA495-AB28-784F-9AE3-13C95A64351B}"/>
                  </a:ext>
                </a:extLst>
              </p:cNvPr>
              <p:cNvSpPr txBox="1"/>
              <p:nvPr/>
            </p:nvSpPr>
            <p:spPr>
              <a:xfrm>
                <a:off x="467544" y="5020902"/>
                <a:ext cx="5040560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ea typeface="Cambria Math" panose="02040503050406030204" pitchFamily="18" charset="0"/>
                  </a:rPr>
                  <a:t>lutein. #C 20              		                  40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dirty="0">
                    <a:ea typeface="Cambria Math" panose="02040503050406030204" pitchFamily="18" charset="0"/>
                  </a:rPr>
                  <a:t>10  35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dirty="0">
                    <a:ea typeface="Cambria Math" panose="02040503050406030204" pitchFamily="18" charset="0"/>
                  </a:rPr>
                  <a:t>12  </a:t>
                </a:r>
                <a:r>
                  <a:rPr lang="en-GB" sz="1400" baseline="30000" dirty="0">
                    <a:ea typeface="Cambria Math" panose="02040503050406030204" pitchFamily="18" charset="0"/>
                  </a:rPr>
                  <a:t>h)</a:t>
                </a:r>
              </a:p>
              <a:p>
                <a:r>
                  <a:rPr lang="en-GB" sz="1400" dirty="0">
                    <a:ea typeface="Cambria Math" panose="02040503050406030204" pitchFamily="18" charset="0"/>
                  </a:rPr>
                  <a:t>zeaxanthin #C 22		                  135       350  </a:t>
                </a:r>
                <a:r>
                  <a:rPr lang="en-GB" sz="1400" baseline="30000" dirty="0" err="1">
                    <a:ea typeface="Cambria Math" panose="02040503050406030204" pitchFamily="18" charset="0"/>
                  </a:rPr>
                  <a:t>i</a:t>
                </a:r>
                <a:r>
                  <a:rPr lang="en-GB" sz="1400" baseline="30000" dirty="0"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n-GB" sz="1400" dirty="0">
                    <a:ea typeface="Cambria Math" panose="02040503050406030204" pitchFamily="18" charset="0"/>
                  </a:rPr>
                  <a:t>“carotene family”			         3-10 </a:t>
                </a:r>
                <a:r>
                  <a:rPr lang="en-GB" sz="1400" dirty="0" err="1">
                    <a:ea typeface="Cambria Math" panose="02040503050406030204" pitchFamily="18" charset="0"/>
                  </a:rPr>
                  <a:t>ps</a:t>
                </a:r>
                <a:r>
                  <a:rPr lang="en-GB" sz="1400" baseline="30000" dirty="0" err="1">
                    <a:ea typeface="Cambria Math" panose="02040503050406030204" pitchFamily="18" charset="0"/>
                  </a:rPr>
                  <a:t>j</a:t>
                </a:r>
                <a:r>
                  <a:rPr lang="en-GB" sz="1400" baseline="30000" dirty="0">
                    <a:ea typeface="Cambria Math" panose="02040503050406030204" pitchFamily="18" charset="0"/>
                  </a:rPr>
                  <a:t>)</a:t>
                </a:r>
                <a:endParaRPr lang="en-GB" sz="36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GB" sz="1400" dirty="0">
                    <a:ea typeface="Cambria Math" panose="02040503050406030204" pitchFamily="18" charset="0"/>
                  </a:rPr>
                  <a:t>h) Miki et al. (2016), </a:t>
                </a:r>
                <a:r>
                  <a:rPr lang="en-GB" sz="1400" dirty="0" err="1">
                    <a:ea typeface="Cambria Math" panose="02040503050406030204" pitchFamily="18" charset="0"/>
                  </a:rPr>
                  <a:t>i</a:t>
                </a:r>
                <a:r>
                  <a:rPr lang="en-GB" sz="1400" dirty="0">
                    <a:ea typeface="Cambria Math" panose="02040503050406030204" pitchFamily="18" charset="0"/>
                  </a:rPr>
                  <a:t>) </a:t>
                </a:r>
                <a:r>
                  <a:rPr lang="en-GB" sz="1400" dirty="0" err="1">
                    <a:ea typeface="Cambria Math" panose="02040503050406030204" pitchFamily="18" charset="0"/>
                  </a:rPr>
                  <a:t>Billsten</a:t>
                </a:r>
                <a:r>
                  <a:rPr lang="en-GB" sz="1400" dirty="0">
                    <a:ea typeface="Cambria Math" panose="02040503050406030204" pitchFamily="18" charset="0"/>
                  </a:rPr>
                  <a:t> et al. (2005) j) </a:t>
                </a:r>
                <a:r>
                  <a:rPr lang="en-GB" sz="1400" dirty="0" err="1">
                    <a:ea typeface="Cambria Math" panose="02040503050406030204" pitchFamily="18" charset="0"/>
                  </a:rPr>
                  <a:t>Polivka</a:t>
                </a:r>
                <a:r>
                  <a:rPr lang="en-GB" sz="1400" dirty="0">
                    <a:ea typeface="Cambria Math" panose="02040503050406030204" pitchFamily="18" charset="0"/>
                  </a:rPr>
                  <a:t> et al.</a:t>
                </a:r>
                <a:r>
                  <a:rPr lang="en-GB" dirty="0"/>
                  <a:t> </a:t>
                </a:r>
                <a:r>
                  <a:rPr lang="en-GB" sz="1400" dirty="0"/>
                  <a:t>(2009) </a:t>
                </a:r>
              </a:p>
              <a:p>
                <a:r>
                  <a:rPr lang="en-GB" sz="1400" dirty="0"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9EA495-AB28-784F-9AE3-13C95A643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020902"/>
                <a:ext cx="5040560" cy="1231106"/>
              </a:xfrm>
              <a:prstGeom prst="rect">
                <a:avLst/>
              </a:prstGeom>
              <a:blipFill>
                <a:blip r:embed="rId2"/>
                <a:stretch>
                  <a:fillRect l="-251" b="-40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E0E1A9E7-1256-884E-A00E-25FE4B4EC8AC}"/>
              </a:ext>
            </a:extLst>
          </p:cNvPr>
          <p:cNvGrpSpPr/>
          <p:nvPr/>
        </p:nvGrpSpPr>
        <p:grpSpPr>
          <a:xfrm>
            <a:off x="5508104" y="2708919"/>
            <a:ext cx="3456384" cy="2073831"/>
            <a:chOff x="5508104" y="2708919"/>
            <a:chExt cx="3456384" cy="20738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936516-22D6-4043-B49C-084B1487E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8104" y="2708919"/>
              <a:ext cx="3456384" cy="207383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2D07EC-3620-7440-A6F9-86AE5402C686}"/>
                </a:ext>
              </a:extLst>
            </p:cNvPr>
            <p:cNvSpPr/>
            <p:nvPr/>
          </p:nvSpPr>
          <p:spPr>
            <a:xfrm>
              <a:off x="7839584" y="3282165"/>
              <a:ext cx="980888" cy="663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29217A-44A3-D645-920C-1F3AEF0585AB}"/>
              </a:ext>
            </a:extLst>
          </p:cNvPr>
          <p:cNvSpPr txBox="1"/>
          <p:nvPr/>
        </p:nvSpPr>
        <p:spPr>
          <a:xfrm>
            <a:off x="5379687" y="2020828"/>
            <a:ext cx="37643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Octatetraene</a:t>
            </a:r>
            <a:r>
              <a:rPr lang="en-US" sz="1500" dirty="0"/>
              <a:t>: time-dependent population of the T</a:t>
            </a:r>
            <a:r>
              <a:rPr lang="en-US" sz="1500" baseline="-25000" dirty="0"/>
              <a:t>1</a:t>
            </a:r>
            <a:r>
              <a:rPr lang="en-US" sz="1500" dirty="0"/>
              <a:t> and T</a:t>
            </a:r>
            <a:r>
              <a:rPr lang="en-US" sz="1500" baseline="-25000" dirty="0"/>
              <a:t>2</a:t>
            </a:r>
            <a:r>
              <a:rPr lang="en-US" sz="1500" dirty="0"/>
              <a:t> states used for fitting of the lifetimes averaged from 265 trajectories.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81A0F-06A6-FE47-89E4-6C5A1B761E9D}"/>
              </a:ext>
            </a:extLst>
          </p:cNvPr>
          <p:cNvSpPr txBox="1"/>
          <p:nvPr/>
        </p:nvSpPr>
        <p:spPr>
          <a:xfrm>
            <a:off x="2684032" y="3282165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3F58C-1891-6E4E-B682-CE5580560A0A}"/>
              </a:ext>
            </a:extLst>
          </p:cNvPr>
          <p:cNvSpPr txBox="1"/>
          <p:nvPr/>
        </p:nvSpPr>
        <p:spPr>
          <a:xfrm>
            <a:off x="6444208" y="5373216"/>
            <a:ext cx="1764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aseline="30000" dirty="0">
                <a:solidFill>
                  <a:srgbClr val="FF0000"/>
                </a:solidFill>
                <a:ea typeface="Cambria Math" panose="02040503050406030204" pitchFamily="18" charset="0"/>
              </a:rPr>
              <a:t>gas phase ….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7296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07A7B-B2EB-A644-8A59-B73C7C7B5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62CA0-2097-A945-8438-454F0BE2E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39" b="6383"/>
          <a:stretch/>
        </p:blipFill>
        <p:spPr>
          <a:xfrm>
            <a:off x="179512" y="764704"/>
            <a:ext cx="5904656" cy="1113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43C87-AC76-1540-8CC1-7095D1E9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1988840"/>
            <a:ext cx="2254272" cy="1774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24FBC-DD01-FE41-8BC4-0DDF27CA7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769" y="1988840"/>
            <a:ext cx="1916989" cy="1774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963BA8-46FB-874C-950A-04E5E0E83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09026" y="3849224"/>
            <a:ext cx="985581" cy="1043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99317-2E81-F445-9CFB-BCC66DBEE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866"/>
            <a:ext cx="2483768" cy="2604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75E3F-88E2-0B49-AF56-1C1A823CC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0110" y="1383251"/>
            <a:ext cx="2988330" cy="49165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627D2A-D55F-E944-AC85-BC65A4FA6994}"/>
              </a:ext>
            </a:extLst>
          </p:cNvPr>
          <p:cNvSpPr txBox="1"/>
          <p:nvPr/>
        </p:nvSpPr>
        <p:spPr>
          <a:xfrm>
            <a:off x="1043608" y="28142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Motivation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D9EB5-C8B4-F840-BF51-36E2D770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B6693-F8A5-6840-8C5D-60EA36461B49}"/>
              </a:ext>
            </a:extLst>
          </p:cNvPr>
          <p:cNvSpPr txBox="1"/>
          <p:nvPr/>
        </p:nvSpPr>
        <p:spPr>
          <a:xfrm>
            <a:off x="1043608" y="28142"/>
            <a:ext cx="20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Computational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tools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9311AC-3039-F14D-9B53-C5262CAEEF8F}"/>
              </a:ext>
            </a:extLst>
          </p:cNvPr>
          <p:cNvSpPr/>
          <p:nvPr/>
        </p:nvSpPr>
        <p:spPr>
          <a:xfrm>
            <a:off x="685322" y="321297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The excited-state dynamics: with a relatively small time-step (0.05 fs).</a:t>
            </a: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 In each step time-dependent Schrodinger equation</a:t>
            </a:r>
            <a:r>
              <a:rPr lang="cs-CZ" dirty="0"/>
              <a:t>  </a:t>
            </a:r>
            <a:r>
              <a:rPr lang="en-GB" dirty="0"/>
              <a:t>was solved</a:t>
            </a:r>
            <a:r>
              <a:rPr lang="cs-CZ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2A4219-E96B-554C-83A3-26EE399281CC}"/>
                  </a:ext>
                </a:extLst>
              </p:cNvPr>
              <p:cNvSpPr/>
              <p:nvPr/>
            </p:nvSpPr>
            <p:spPr>
              <a:xfrm>
                <a:off x="2652222" y="3859307"/>
                <a:ext cx="3213700" cy="6674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b="0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cs-CZ" b="0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cs-CZ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cs-CZ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s-CZ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cs-CZ" b="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cs-CZ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b="0" i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cs-CZ" b="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cs-CZ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2A4219-E96B-554C-83A3-26EE39928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222" y="3859307"/>
                <a:ext cx="3213700" cy="667427"/>
              </a:xfrm>
              <a:prstGeom prst="rect">
                <a:avLst/>
              </a:prstGeom>
              <a:blipFill>
                <a:blip r:embed="rId2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44FB768-F159-AB49-A32A-8DFD5468EB54}"/>
                  </a:ext>
                </a:extLst>
              </p:cNvPr>
              <p:cNvSpPr/>
              <p:nvPr/>
            </p:nvSpPr>
            <p:spPr>
              <a:xfrm>
                <a:off x="2839195" y="5143026"/>
                <a:ext cx="3658502" cy="604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cs-CZ" b="0" i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cs-CZ" b="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cs-CZ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cs-CZ" b="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cs-CZ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b="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cs-CZ" b="0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cs-CZ" b="0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44FB768-F159-AB49-A32A-8DFD5468EB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195" y="5143026"/>
                <a:ext cx="3658502" cy="604396"/>
              </a:xfrm>
              <a:prstGeom prst="rect">
                <a:avLst/>
              </a:prstGeom>
              <a:blipFill>
                <a:blip r:embed="rId3"/>
                <a:stretch>
                  <a:fillRect t="-159184" b="-22653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56FCE60-34E7-7742-8017-6C3BCACD209E}"/>
              </a:ext>
            </a:extLst>
          </p:cNvPr>
          <p:cNvSpPr/>
          <p:nvPr/>
        </p:nvSpPr>
        <p:spPr>
          <a:xfrm>
            <a:off x="685322" y="4786539"/>
            <a:ext cx="8279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Stationary states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form a basis for an expansion of the time-dependent wave function:</a:t>
            </a:r>
            <a:r>
              <a:rPr lang="cs-CZ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FF6A11-C408-7541-8338-6559EFFFCA37}"/>
              </a:ext>
            </a:extLst>
          </p:cNvPr>
          <p:cNvSpPr txBox="1"/>
          <p:nvPr/>
        </p:nvSpPr>
        <p:spPr>
          <a:xfrm>
            <a:off x="1416315" y="941509"/>
            <a:ext cx="55908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   </a:t>
            </a:r>
            <a:r>
              <a:rPr lang="cs-CZ" sz="2400" b="1" dirty="0" err="1">
                <a:solidFill>
                  <a:srgbClr val="FF0000"/>
                </a:solidFill>
              </a:rPr>
              <a:t>Estimation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of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Lifetimes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of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Excited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States</a:t>
            </a:r>
            <a:r>
              <a:rPr lang="cs-CZ" sz="2400" b="1" dirty="0">
                <a:solidFill>
                  <a:srgbClr val="FF0000"/>
                </a:solidFill>
              </a:rPr>
              <a:t>; </a:t>
            </a:r>
          </a:p>
          <a:p>
            <a:r>
              <a:rPr lang="cs-CZ" b="1" dirty="0">
                <a:solidFill>
                  <a:srgbClr val="FF0000"/>
                </a:solidFill>
              </a:rPr>
              <a:t>     Semiempirical OM2/MNDO MD </a:t>
            </a:r>
            <a:r>
              <a:rPr lang="cs-CZ" b="1" dirty="0" err="1">
                <a:solidFill>
                  <a:srgbClr val="FF0000"/>
                </a:solidFill>
              </a:rPr>
              <a:t>Simulations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493F5-0622-8D4F-A22C-7956D6ACF55A}"/>
              </a:ext>
            </a:extLst>
          </p:cNvPr>
          <p:cNvSpPr txBox="1"/>
          <p:nvPr/>
        </p:nvSpPr>
        <p:spPr>
          <a:xfrm>
            <a:off x="611560" y="1772506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Statistical treatment based on a swarm of a few hundred trajectories selected</a:t>
            </a:r>
          </a:p>
          <a:p>
            <a:r>
              <a:rPr lang="en-US" dirty="0"/>
              <a:t>from the ground state dynamic with t</a:t>
            </a:r>
            <a:r>
              <a:rPr lang="en-GB" dirty="0" err="1"/>
              <a:t>ime</a:t>
            </a:r>
            <a:r>
              <a:rPr lang="en-GB" dirty="0"/>
              <a:t>-step 0.5 fs and ca about 15ps long trajectories for the conformation-space search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1D67B8-E6F5-B440-B9D6-B6479F61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4</a:t>
            </a:fld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26CE99-2887-E047-A3EF-CCE4BB13AC5D}"/>
                  </a:ext>
                </a:extLst>
              </p:cNvPr>
              <p:cNvSpPr/>
              <p:nvPr/>
            </p:nvSpPr>
            <p:spPr>
              <a:xfrm>
                <a:off x="467544" y="836712"/>
                <a:ext cx="767654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The solution for time-dependent expansion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 is found from equations:</a:t>
                </a:r>
                <a:r>
                  <a:rPr lang="cs-CZ" dirty="0">
                    <a:effectLst/>
                  </a:rPr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26CE99-2887-E047-A3EF-CCE4BB13A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836712"/>
                <a:ext cx="7676542" cy="646331"/>
              </a:xfrm>
              <a:prstGeom prst="rect">
                <a:avLst/>
              </a:prstGeom>
              <a:blipFill>
                <a:blip r:embed="rId2"/>
                <a:stretch>
                  <a:fillRect l="-660" t="-3846" b="-1346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A44DFC2-FD5E-2347-AF45-E6869DF3A637}"/>
                  </a:ext>
                </a:extLst>
              </p:cNvPr>
              <p:cNvSpPr/>
              <p:nvPr/>
            </p:nvSpPr>
            <p:spPr>
              <a:xfrm>
                <a:off x="2432069" y="1247629"/>
                <a:ext cx="3962815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𝛽𝛼</m:t>
                                  </m:r>
                                </m:sub>
                              </m:s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nary>
                          <m:acc>
                            <m:accPr>
                              <m:chr m:val="̇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acc>
                          <m:r>
                            <a:rPr lang="cs-CZ" b="0" i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𝛽𝛼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A44DFC2-FD5E-2347-AF45-E6869DF3A6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069" y="1247629"/>
                <a:ext cx="3962815" cy="714683"/>
              </a:xfrm>
              <a:prstGeom prst="rect">
                <a:avLst/>
              </a:prstGeom>
              <a:blipFill>
                <a:blip r:embed="rId3"/>
                <a:stretch>
                  <a:fillRect t="-184483" r="-22756" b="-2706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BD8DFE1-F23E-7D4D-8657-DB4F30E3A104}"/>
              </a:ext>
            </a:extLst>
          </p:cNvPr>
          <p:cNvSpPr/>
          <p:nvPr/>
        </p:nvSpPr>
        <p:spPr>
          <a:xfrm>
            <a:off x="467544" y="1962257"/>
            <a:ext cx="5832648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where individual matrix elements are defined as: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2F97D85-F3F8-6F42-B99A-F99BD545DF9B}"/>
                  </a:ext>
                </a:extLst>
              </p:cNvPr>
              <p:cNvSpPr/>
              <p:nvPr/>
            </p:nvSpPr>
            <p:spPr>
              <a:xfrm>
                <a:off x="2432069" y="2483281"/>
                <a:ext cx="2098331" cy="413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𝛽𝛼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2F97D85-F3F8-6F42-B99A-F99BD545D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069" y="2483281"/>
                <a:ext cx="2098331" cy="413831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CCA40F2-EDCA-7B48-B21C-0F17A885103D}"/>
                  </a:ext>
                </a:extLst>
              </p:cNvPr>
              <p:cNvSpPr/>
              <p:nvPr/>
            </p:nvSpPr>
            <p:spPr>
              <a:xfrm>
                <a:off x="2398208" y="4080386"/>
                <a:ext cx="2096279" cy="413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cs-CZ" b="0" i="1">
                              <a:latin typeface="Cambria Math" panose="02040503050406030204" pitchFamily="18" charset="0"/>
                            </a:rPr>
                            <m:t>𝛽𝛼</m:t>
                          </m:r>
                        </m:sub>
                      </m:sSub>
                      <m:r>
                        <a:rPr lang="cs-CZ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cs-CZ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b="0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CCA40F2-EDCA-7B48-B21C-0F17A8851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208" y="4080386"/>
                <a:ext cx="2096279" cy="413831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9ABAD3-3C05-284C-9E09-B314E1873D10}"/>
                  </a:ext>
                </a:extLst>
              </p:cNvPr>
              <p:cNvSpPr/>
              <p:nvPr/>
            </p:nvSpPr>
            <p:spPr>
              <a:xfrm>
                <a:off x="2432069" y="3098291"/>
                <a:ext cx="2204321" cy="588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cs-CZ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acc>
                      <m:r>
                        <a:rPr lang="cs-CZ" b="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cs-CZ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cs-CZ" b="0" i="1">
                              <a:latin typeface="Cambria Math" panose="02040503050406030204" pitchFamily="18" charset="0"/>
                            </a:rPr>
                            <m:t>𝛽𝛼</m:t>
                          </m:r>
                        </m:sub>
                      </m:sSub>
                      <m:r>
                        <a:rPr lang="cs-CZ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cs-CZ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cs-CZ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cs-CZ" b="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cs-CZ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9ABAD3-3C05-284C-9E09-B314E1873D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069" y="3098291"/>
                <a:ext cx="2204321" cy="5888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79340E7-2BBA-D842-9E6E-54D1810F85EB}"/>
              </a:ext>
            </a:extLst>
          </p:cNvPr>
          <p:cNvSpPr/>
          <p:nvPr/>
        </p:nvSpPr>
        <p:spPr>
          <a:xfrm>
            <a:off x="1460319" y="3581795"/>
            <a:ext cx="75761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the nonadiabatic coupling term between the adiabatic electronic states </a:t>
            </a:r>
            <a:r>
              <a:rPr lang="en-GB" sz="1600" dirty="0"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GB" sz="1600" dirty="0"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sz="16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02F6B3-9758-754B-AC18-AD64A0BC671B}"/>
                  </a:ext>
                </a:extLst>
              </p:cNvPr>
              <p:cNvSpPr/>
              <p:nvPr/>
            </p:nvSpPr>
            <p:spPr>
              <a:xfrm>
                <a:off x="1464358" y="4494217"/>
                <a:ext cx="6205545" cy="346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is the derivative coupling vector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vector of the nuclear </a:t>
                </a:r>
                <a:r>
                  <a:rPr lang="en-GB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velocities</a:t>
                </a:r>
                <a:r>
                  <a:rPr lang="cs-CZ" sz="1600" dirty="0">
                    <a:effectLst/>
                  </a:rPr>
                  <a:t> </a:t>
                </a:r>
                <a:endParaRPr lang="cs-CZ" sz="16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02F6B3-9758-754B-AC18-AD64A0BC6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58" y="4494217"/>
                <a:ext cx="6205545" cy="346313"/>
              </a:xfrm>
              <a:prstGeom prst="rect">
                <a:avLst/>
              </a:prstGeom>
              <a:blipFill>
                <a:blip r:embed="rId7"/>
                <a:stretch>
                  <a:fillRect l="-408" b="-214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05F2446-49A9-664B-94C8-9912A4F42DD7}"/>
              </a:ext>
            </a:extLst>
          </p:cNvPr>
          <p:cNvSpPr txBox="1"/>
          <p:nvPr/>
        </p:nvSpPr>
        <p:spPr>
          <a:xfrm>
            <a:off x="1043608" y="28142"/>
            <a:ext cx="20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Computational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tools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9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A8FE1-F87F-314E-92E4-143DB0B9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5</a:t>
            </a:fld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233B97F-00A4-844A-936B-C0EF0952016A}"/>
                  </a:ext>
                </a:extLst>
              </p:cNvPr>
              <p:cNvSpPr/>
              <p:nvPr/>
            </p:nvSpPr>
            <p:spPr>
              <a:xfrm>
                <a:off x="2775038" y="1789154"/>
                <a:ext cx="2286000" cy="692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0"/>
                  </a:spcAft>
                  <a:tabLst>
                    <a:tab pos="2610485" algn="ctr"/>
                    <a:tab pos="5219700" algn="r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cs-CZ" dirty="0">
                    <a:effectLst/>
                  </a:rPr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233B97F-00A4-844A-936B-C0EF09520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038" y="1789154"/>
                <a:ext cx="2286000" cy="6925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131E16-D24E-2742-95BE-AABABDFE2D20}"/>
                  </a:ext>
                </a:extLst>
              </p:cNvPr>
              <p:cNvSpPr/>
              <p:nvPr/>
            </p:nvSpPr>
            <p:spPr>
              <a:xfrm>
                <a:off x="611560" y="763342"/>
                <a:ext cx="7560840" cy="1294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9525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Time dependence of the normalized averaged occupancies of the electronic</a:t>
                </a:r>
                <a:b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</a:br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 states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x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were fitted according to the decay law from the ordinary differential equations:</a:t>
                </a:r>
                <a:endParaRPr lang="cs-CZ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131E16-D24E-2742-95BE-AABABDFE2D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763342"/>
                <a:ext cx="7560840" cy="1294393"/>
              </a:xfrm>
              <a:prstGeom prst="rect">
                <a:avLst/>
              </a:prstGeom>
              <a:blipFill>
                <a:blip r:embed="rId3"/>
                <a:stretch>
                  <a:fillRect l="-672" r="-672" b="-58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C7B730F-ACBB-0349-A231-ED01F40F3BAA}"/>
                  </a:ext>
                </a:extLst>
              </p:cNvPr>
              <p:cNvSpPr/>
              <p:nvPr/>
            </p:nvSpPr>
            <p:spPr>
              <a:xfrm>
                <a:off x="3135078" y="2339016"/>
                <a:ext cx="2866810" cy="658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cs-CZ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cs-CZ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cs-CZ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C7B730F-ACBB-0349-A231-ED01F40F3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078" y="2339016"/>
                <a:ext cx="2866810" cy="6580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AF9136E-4963-154D-928F-5137B6DF4769}"/>
                  </a:ext>
                </a:extLst>
              </p:cNvPr>
              <p:cNvSpPr/>
              <p:nvPr/>
            </p:nvSpPr>
            <p:spPr>
              <a:xfrm>
                <a:off x="683568" y="3083547"/>
                <a:ext cx="8136904" cy="879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with initial conditions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where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𝜏</m:t>
                        </m:r>
                      </m:e>
                      <m:sub>
                        <m:r>
                          <a:rPr lang="en-GB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𝜏</m:t>
                        </m:r>
                      </m:e>
                      <m:sub>
                        <m:r>
                          <a:rPr lang="en-GB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 represent averaged lifetimes of the two excited states.</a:t>
                </a:r>
                <a:r>
                  <a:rPr lang="cs-CZ" dirty="0">
                    <a:effectLst/>
                  </a:rPr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AF9136E-4963-154D-928F-5137B6DF47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083547"/>
                <a:ext cx="8136904" cy="879664"/>
              </a:xfrm>
              <a:prstGeom prst="rect">
                <a:avLst/>
              </a:prstGeom>
              <a:blipFill>
                <a:blip r:embed="rId5"/>
                <a:stretch>
                  <a:fillRect l="-623" b="-1142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348D8E5-DA60-4A4E-97D1-BCD9BFC589B0}"/>
              </a:ext>
            </a:extLst>
          </p:cNvPr>
          <p:cNvSpPr txBox="1"/>
          <p:nvPr/>
        </p:nvSpPr>
        <p:spPr>
          <a:xfrm>
            <a:off x="1043608" y="28142"/>
            <a:ext cx="20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Computational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tools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2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319349-3A77-A545-B791-7B511D0B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CE439C-ADD5-574A-BBB3-0C02C9C4BF6B}"/>
              </a:ext>
            </a:extLst>
          </p:cNvPr>
          <p:cNvSpPr/>
          <p:nvPr/>
        </p:nvSpPr>
        <p:spPr>
          <a:xfrm>
            <a:off x="2146291" y="620688"/>
            <a:ext cx="4865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cs-CZ" sz="2200" b="1" dirty="0" err="1">
                <a:solidFill>
                  <a:srgbClr val="FF0000"/>
                </a:solidFill>
              </a:rPr>
              <a:t>Pyrimidine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nucleobases</a:t>
            </a:r>
            <a:r>
              <a:rPr lang="cs-CZ" sz="2200" b="1" dirty="0">
                <a:solidFill>
                  <a:srgbClr val="FF0000"/>
                </a:solidFill>
              </a:rPr>
              <a:t> and </a:t>
            </a:r>
            <a:r>
              <a:rPr lang="cs-CZ" sz="2200" b="1" dirty="0" err="1">
                <a:solidFill>
                  <a:srgbClr val="FF0000"/>
                </a:solidFill>
              </a:rPr>
              <a:t>triazines</a:t>
            </a:r>
            <a:endParaRPr lang="cs-CZ" sz="2200" b="1" i="1" dirty="0">
              <a:solidFill>
                <a:srgbClr val="FF0000"/>
              </a:solidFill>
            </a:endParaRPr>
          </a:p>
          <a:p>
            <a:pPr marL="360363"/>
            <a:r>
              <a:rPr lang="cs-CZ" b="1" i="1" dirty="0">
                <a:solidFill>
                  <a:srgbClr val="FF0000"/>
                </a:solidFill>
              </a:rPr>
              <a:t>   </a:t>
            </a:r>
            <a:r>
              <a:rPr lang="cs-CZ" b="1" i="1" dirty="0" err="1">
                <a:solidFill>
                  <a:srgbClr val="FF0000"/>
                </a:solidFill>
              </a:rPr>
              <a:t>Estimation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of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Lifetimes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of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Excited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States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95A5CB-384D-B448-AD3D-8CCBA60DB511}"/>
                  </a:ext>
                </a:extLst>
              </p:cNvPr>
              <p:cNvSpPr txBox="1"/>
              <p:nvPr/>
            </p:nvSpPr>
            <p:spPr>
              <a:xfrm>
                <a:off x="5774602" y="2760070"/>
                <a:ext cx="1483227" cy="35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95A5CB-384D-B448-AD3D-8CCBA60DB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602" y="2760070"/>
                <a:ext cx="1483227" cy="355225"/>
              </a:xfrm>
              <a:prstGeom prst="rect">
                <a:avLst/>
              </a:prstGeom>
              <a:blipFill>
                <a:blip r:embed="rId3"/>
                <a:stretch>
                  <a:fillRect l="-1709" t="-113793" r="-4274" b="-14827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7C9CD18-6344-354F-8953-3D3DE66F16B1}"/>
                  </a:ext>
                </a:extLst>
              </p:cNvPr>
              <p:cNvSpPr/>
              <p:nvPr/>
            </p:nvSpPr>
            <p:spPr>
              <a:xfrm>
                <a:off x="5641815" y="3114308"/>
                <a:ext cx="3474862" cy="6101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7C9CD18-6344-354F-8953-3D3DE66F1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815" y="3114308"/>
                <a:ext cx="3474862" cy="610103"/>
              </a:xfrm>
              <a:prstGeom prst="rect">
                <a:avLst/>
              </a:prstGeom>
              <a:blipFill>
                <a:blip r:embed="rId4"/>
                <a:stretch>
                  <a:fillRect t="-55102" b="-612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8840E9-0E21-7849-8F79-CDBCA462F3D0}"/>
                  </a:ext>
                </a:extLst>
              </p:cNvPr>
              <p:cNvSpPr txBox="1"/>
              <p:nvPr/>
            </p:nvSpPr>
            <p:spPr>
              <a:xfrm>
                <a:off x="5774602" y="3745235"/>
                <a:ext cx="25555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8840E9-0E21-7849-8F79-CDBCA462F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602" y="3745235"/>
                <a:ext cx="2555571" cy="276999"/>
              </a:xfrm>
              <a:prstGeom prst="rect">
                <a:avLst/>
              </a:prstGeom>
              <a:blipFill>
                <a:blip r:embed="rId5"/>
                <a:stretch>
                  <a:fillRect l="-1485" b="-86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2DD44F3A-33A3-F543-80AD-84D7B965EC93}"/>
              </a:ext>
            </a:extLst>
          </p:cNvPr>
          <p:cNvGrpSpPr/>
          <p:nvPr/>
        </p:nvGrpSpPr>
        <p:grpSpPr>
          <a:xfrm rot="16200000">
            <a:off x="971776" y="2156234"/>
            <a:ext cx="3844205" cy="4089842"/>
            <a:chOff x="3779912" y="2106196"/>
            <a:chExt cx="5292736" cy="40898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677BD-E38B-DE4D-B48F-C64EFB506297}"/>
                </a:ext>
              </a:extLst>
            </p:cNvPr>
            <p:cNvSpPr/>
            <p:nvPr/>
          </p:nvSpPr>
          <p:spPr>
            <a:xfrm>
              <a:off x="4230438" y="2411247"/>
              <a:ext cx="4734050" cy="34660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BB8A7C-9B58-F643-9E10-E5B14B350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359" y="1504749"/>
              <a:ext cx="4089842" cy="52927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B684B0D-3E53-E840-BE64-51D42FE42E32}"/>
              </a:ext>
            </a:extLst>
          </p:cNvPr>
          <p:cNvSpPr txBox="1"/>
          <p:nvPr/>
        </p:nvSpPr>
        <p:spPr>
          <a:xfrm>
            <a:off x="467544" y="1700808"/>
            <a:ext cx="4996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Cytosine - normalized averaged populations in time</a:t>
            </a:r>
          </a:p>
          <a:p>
            <a:r>
              <a:rPr lang="en-US" sz="1400" dirty="0"/>
              <a:t>only very short part of the state evolution from the beginning </a:t>
            </a:r>
          </a:p>
        </p:txBody>
      </p:sp>
    </p:spTree>
    <p:extLst>
      <p:ext uri="{BB962C8B-B14F-4D97-AF65-F5344CB8AC3E}">
        <p14:creationId xmlns:p14="http://schemas.microsoft.com/office/powerpoint/2010/main" val="215898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FB7AE-D8F2-1A4D-A505-955AF7B9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7</a:t>
            </a:fld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481274-815D-E740-9D29-C20ACC09AB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7193575"/>
                  </p:ext>
                </p:extLst>
              </p:nvPr>
            </p:nvGraphicFramePr>
            <p:xfrm>
              <a:off x="1123463" y="1072542"/>
              <a:ext cx="5328590" cy="2664299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24978">
                      <a:extLst>
                        <a:ext uri="{9D8B030D-6E8A-4147-A177-3AD203B41FA5}">
                          <a16:colId xmlns:a16="http://schemas.microsoft.com/office/drawing/2014/main" val="2146820306"/>
                        </a:ext>
                      </a:extLst>
                    </a:gridCol>
                    <a:gridCol w="724978">
                      <a:extLst>
                        <a:ext uri="{9D8B030D-6E8A-4147-A177-3AD203B41FA5}">
                          <a16:colId xmlns:a16="http://schemas.microsoft.com/office/drawing/2014/main" val="4164258137"/>
                        </a:ext>
                      </a:extLst>
                    </a:gridCol>
                    <a:gridCol w="788414">
                      <a:extLst>
                        <a:ext uri="{9D8B030D-6E8A-4147-A177-3AD203B41FA5}">
                          <a16:colId xmlns:a16="http://schemas.microsoft.com/office/drawing/2014/main" val="3612458879"/>
                        </a:ext>
                      </a:extLst>
                    </a:gridCol>
                    <a:gridCol w="724978">
                      <a:extLst>
                        <a:ext uri="{9D8B030D-6E8A-4147-A177-3AD203B41FA5}">
                          <a16:colId xmlns:a16="http://schemas.microsoft.com/office/drawing/2014/main" val="2454816086"/>
                        </a:ext>
                      </a:extLst>
                    </a:gridCol>
                    <a:gridCol w="939282">
                      <a:extLst>
                        <a:ext uri="{9D8B030D-6E8A-4147-A177-3AD203B41FA5}">
                          <a16:colId xmlns:a16="http://schemas.microsoft.com/office/drawing/2014/main" val="574967759"/>
                        </a:ext>
                      </a:extLst>
                    </a:gridCol>
                    <a:gridCol w="842051">
                      <a:extLst>
                        <a:ext uri="{9D8B030D-6E8A-4147-A177-3AD203B41FA5}">
                          <a16:colId xmlns:a16="http://schemas.microsoft.com/office/drawing/2014/main" val="2971649547"/>
                        </a:ext>
                      </a:extLst>
                    </a:gridCol>
                    <a:gridCol w="583909">
                      <a:extLst>
                        <a:ext uri="{9D8B030D-6E8A-4147-A177-3AD203B41FA5}">
                          <a16:colId xmlns:a16="http://schemas.microsoft.com/office/drawing/2014/main" val="4037908992"/>
                        </a:ext>
                      </a:extLst>
                    </a:gridCol>
                  </a:tblGrid>
                  <a:tr h="3426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 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6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</m:t>
                                    </m:r>
                                  </m:e>
                                  <m:sub>
                                    <m:r>
                                      <a:rPr lang="en-US" sz="1600" b="1" i="0" smtClean="0"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𝑓𝑠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6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cs-CZ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cs-CZ" sz="160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  <a:sym typeface="Symbol" pitchFamily="2" charset="2"/>
                                              </a:rPr>
                                              <m:t>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1" i="0" smtClean="0">
                                                <a:effectLst/>
                                                <a:latin typeface="Cambria Math" panose="02040503050406030204" pitchFamily="18" charset="0"/>
                                                <a:sym typeface="Symbol" pitchFamily="2" charset="2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  <m:sub/>
                                    </m:sSub>
                                  </m:sub>
                                </m:sSub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𝑓𝑠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6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</m:t>
                                    </m:r>
                                  </m:e>
                                  <m:sub>
                                    <m:r>
                                      <a:rPr lang="en-US" sz="1600" b="1" i="0" smtClean="0"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𝑝𝑠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6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cs-CZ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cs-CZ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  <a:sym typeface="Symbol" pitchFamily="2" charset="2"/>
                                              </a:rPr>
                                              <m:t>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1" i="0" smtClean="0">
                                                <a:effectLst/>
                                                <a:latin typeface="Cambria Math" panose="02040503050406030204" pitchFamily="18" charset="0"/>
                                                <a:sym typeface="Symbol" pitchFamily="2" charset="2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  <m:sub/>
                                    </m:sSub>
                                  </m:sub>
                                </m:sSub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𝑓𝑠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cs-CZ" sz="16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</m:t>
                                    </m:r>
                                  </m:e>
                                  <m:sub>
                                    <m:r>
                                      <a:rPr lang="en-US" sz="1600" b="1" i="0" smtClean="0"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p>
                                </m:sSubSup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𝑝𝑠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# </a:t>
                          </a:r>
                          <a:r>
                            <a:rPr lang="cs-CZ" sz="16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trx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74324332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Cyt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7.3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  <m:r>
                                  <a:rPr lang="en-US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0.72</a:t>
                          </a:r>
                          <a:r>
                            <a:rPr lang="en-GB" sz="1600" b="1" baseline="30000" dirty="0">
                              <a:effectLst/>
                            </a:rPr>
                            <a:t>a)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250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2517203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Thy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7.2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0.27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0.54</a:t>
                          </a:r>
                          <a:r>
                            <a:rPr lang="en-GB" sz="1600" b="1" baseline="30000" dirty="0">
                              <a:effectLst/>
                            </a:rPr>
                            <a:t>b)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248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7499937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Ura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8.9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0.13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0.57</a:t>
                          </a:r>
                          <a:r>
                            <a:rPr lang="en-GB" sz="1600" b="1" baseline="30000" dirty="0">
                              <a:effectLst/>
                            </a:rPr>
                            <a:t>b)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243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6605953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5AC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44.6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194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54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15.0</a:t>
                          </a:r>
                          <a:r>
                            <a:rPr lang="en-GB" sz="1600" b="1" baseline="30000" dirty="0">
                              <a:effectLst/>
                            </a:rPr>
                            <a:t>c)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248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4411383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AT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4.6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721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850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-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228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9332054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DT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9.5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259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17.0</a:t>
                          </a:r>
                          <a:r>
                            <a:rPr lang="en-GB" sz="1600" b="1" baseline="30000" dirty="0">
                              <a:effectLst/>
                            </a:rPr>
                            <a:t> c)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234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07707455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TT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37.1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228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116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13.0</a:t>
                          </a:r>
                          <a:r>
                            <a:rPr lang="en-GB" sz="1600" b="1" baseline="30000" dirty="0">
                              <a:effectLst/>
                            </a:rPr>
                            <a:t> </a:t>
                          </a:r>
                          <a:r>
                            <a:rPr lang="en-GB" sz="1600" b="1" baseline="30000" dirty="0" err="1">
                              <a:effectLst/>
                            </a:rPr>
                            <a:t>c,d</a:t>
                          </a:r>
                          <a:r>
                            <a:rPr lang="en-GB" sz="1600" b="1" baseline="30000" dirty="0">
                              <a:effectLst/>
                            </a:rPr>
                            <a:t>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241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1166805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sT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2.2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-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250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8103444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481274-815D-E740-9D29-C20ACC09AB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7193575"/>
                  </p:ext>
                </p:extLst>
              </p:nvPr>
            </p:nvGraphicFramePr>
            <p:xfrm>
              <a:off x="1123463" y="1072542"/>
              <a:ext cx="5328590" cy="2664299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24978">
                      <a:extLst>
                        <a:ext uri="{9D8B030D-6E8A-4147-A177-3AD203B41FA5}">
                          <a16:colId xmlns:a16="http://schemas.microsoft.com/office/drawing/2014/main" val="2146820306"/>
                        </a:ext>
                      </a:extLst>
                    </a:gridCol>
                    <a:gridCol w="724978">
                      <a:extLst>
                        <a:ext uri="{9D8B030D-6E8A-4147-A177-3AD203B41FA5}">
                          <a16:colId xmlns:a16="http://schemas.microsoft.com/office/drawing/2014/main" val="4164258137"/>
                        </a:ext>
                      </a:extLst>
                    </a:gridCol>
                    <a:gridCol w="788414">
                      <a:extLst>
                        <a:ext uri="{9D8B030D-6E8A-4147-A177-3AD203B41FA5}">
                          <a16:colId xmlns:a16="http://schemas.microsoft.com/office/drawing/2014/main" val="3612458879"/>
                        </a:ext>
                      </a:extLst>
                    </a:gridCol>
                    <a:gridCol w="724978">
                      <a:extLst>
                        <a:ext uri="{9D8B030D-6E8A-4147-A177-3AD203B41FA5}">
                          <a16:colId xmlns:a16="http://schemas.microsoft.com/office/drawing/2014/main" val="2454816086"/>
                        </a:ext>
                      </a:extLst>
                    </a:gridCol>
                    <a:gridCol w="939282">
                      <a:extLst>
                        <a:ext uri="{9D8B030D-6E8A-4147-A177-3AD203B41FA5}">
                          <a16:colId xmlns:a16="http://schemas.microsoft.com/office/drawing/2014/main" val="574967759"/>
                        </a:ext>
                      </a:extLst>
                    </a:gridCol>
                    <a:gridCol w="842051">
                      <a:extLst>
                        <a:ext uri="{9D8B030D-6E8A-4147-A177-3AD203B41FA5}">
                          <a16:colId xmlns:a16="http://schemas.microsoft.com/office/drawing/2014/main" val="2971649547"/>
                        </a:ext>
                      </a:extLst>
                    </a:gridCol>
                    <a:gridCol w="583909">
                      <a:extLst>
                        <a:ext uri="{9D8B030D-6E8A-4147-A177-3AD203B41FA5}">
                          <a16:colId xmlns:a16="http://schemas.microsoft.com/office/drawing/2014/main" val="4037908992"/>
                        </a:ext>
                      </a:extLst>
                    </a:gridCol>
                  </a:tblGrid>
                  <a:tr h="3426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 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18519" r="-531034" b="-7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18519" r="-396774" b="-7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2281" t="-18519" r="-331579" b="-7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7568" t="-18519" r="-155405" b="-7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461194" t="-18519" r="-71642" b="-7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# </a:t>
                          </a:r>
                          <a:r>
                            <a:rPr lang="cs-CZ" sz="16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trx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74324332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Cyt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00000" t="-139130" r="-531034" b="-7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139130" r="-396774" b="-7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2281" t="-139130" r="-331579" b="-7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7568" t="-139130" r="-155405" b="-7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0.72</a:t>
                          </a:r>
                          <a:r>
                            <a:rPr lang="en-GB" sz="1600" b="1" baseline="30000" dirty="0">
                              <a:effectLst/>
                            </a:rPr>
                            <a:t>a)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250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2517203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Thy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7.2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239130" r="-396774" b="-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2281" t="-239130" r="-331579" b="-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7568" t="-239130" r="-155405" b="-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0.54</a:t>
                          </a:r>
                          <a:r>
                            <a:rPr lang="en-GB" sz="1600" b="1" baseline="30000" dirty="0">
                              <a:effectLst/>
                            </a:rPr>
                            <a:t>b)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248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7499937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Ura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00000" t="-339130" r="-531034" b="-5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339130" r="-396774" b="-5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2281" t="-339130" r="-331579" b="-5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7568" t="-339130" r="-155405" b="-5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0.57</a:t>
                          </a:r>
                          <a:r>
                            <a:rPr lang="en-GB" sz="1600" b="1" baseline="30000" dirty="0">
                              <a:effectLst/>
                            </a:rPr>
                            <a:t>b)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243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6605953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5AC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00000" t="-439130" r="-531034" b="-4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439130" r="-396774" b="-4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194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7568" t="-439130" r="-155405" b="-4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15.0</a:t>
                          </a:r>
                          <a:r>
                            <a:rPr lang="en-GB" sz="1600" b="1" baseline="30000" dirty="0">
                              <a:effectLst/>
                            </a:rPr>
                            <a:t>c)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248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4411383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AT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00000" t="-539130" r="-531034" b="-3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539130" r="-396774" b="-3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721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850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-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228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9332054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DT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00000" t="-639130" r="-531034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639130" r="-396774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259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7568" t="-639130" r="-155405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17.0</a:t>
                          </a:r>
                          <a:r>
                            <a:rPr lang="en-GB" sz="1600" b="1" baseline="30000" dirty="0">
                              <a:effectLst/>
                            </a:rPr>
                            <a:t> c)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234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07707455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TT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00000" t="-739130" r="-531034" b="-1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739130" r="-396774" b="-1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228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116</a:t>
                          </a:r>
                          <a:endParaRPr lang="cs-CZ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13.0</a:t>
                          </a:r>
                          <a:r>
                            <a:rPr lang="en-GB" sz="1600" b="1" baseline="30000" dirty="0">
                              <a:effectLst/>
                            </a:rPr>
                            <a:t> </a:t>
                          </a:r>
                          <a:r>
                            <a:rPr lang="en-GB" sz="1600" b="1" baseline="30000" dirty="0" err="1">
                              <a:effectLst/>
                            </a:rPr>
                            <a:t>c,d</a:t>
                          </a:r>
                          <a:r>
                            <a:rPr lang="en-GB" sz="1600" b="1" baseline="30000" dirty="0">
                              <a:effectLst/>
                            </a:rPr>
                            <a:t>)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241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1166805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sT</a:t>
                          </a:r>
                          <a:endParaRPr lang="cs-CZ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00000" t="-839130" r="-531034" b="-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187097" t="-839130" r="-396774" b="-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2281" t="-839130" r="-331579" b="-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317568" t="-839130" r="-155405" b="-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-</a:t>
                          </a:r>
                          <a:endParaRPr lang="cs-CZ" sz="16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cs-CZ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250</a:t>
                          </a: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8103444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665FE878-927B-7D4F-B164-42F99C0B9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633788"/>
            <a:ext cx="64459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Estimated lifetimes</a:t>
            </a:r>
            <a:r>
              <a:rPr kumimoji="0" lang="en-GB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</a:t>
            </a:r>
            <a:r>
              <a:rPr kumimoji="0" lang="en-GB" altLang="cs-CZ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en-GB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 and</a:t>
            </a:r>
            <a:r>
              <a:rPr kumimoji="0" lang="en-GB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</a:t>
            </a:r>
            <a:r>
              <a:rPr kumimoji="0" lang="en-GB" altLang="cs-CZ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GB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 for deexcitation of the S</a:t>
            </a:r>
            <a:r>
              <a:rPr kumimoji="0" lang="en-GB" altLang="cs-CZ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2 </a:t>
            </a:r>
            <a:r>
              <a:rPr kumimoji="0" lang="en-GB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and S</a:t>
            </a:r>
            <a:r>
              <a:rPr kumimoji="0" lang="en-GB" altLang="cs-CZ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1 </a:t>
            </a:r>
            <a:r>
              <a:rPr kumimoji="0" lang="en-GB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states.</a:t>
            </a:r>
            <a:endParaRPr kumimoji="0" lang="en-GB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Symbol" pitchFamily="2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18AFFE-D377-7E4E-A434-09A1CB4F08C3}"/>
              </a:ext>
            </a:extLst>
          </p:cNvPr>
          <p:cNvSpPr/>
          <p:nvPr/>
        </p:nvSpPr>
        <p:spPr>
          <a:xfrm>
            <a:off x="811966" y="3806263"/>
            <a:ext cx="77818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1400" baseline="30000" dirty="0"/>
              <a:t>a) </a:t>
            </a:r>
            <a:r>
              <a:rPr lang="cs-CZ" sz="1400" dirty="0"/>
              <a:t>Peon, J.; </a:t>
            </a:r>
            <a:r>
              <a:rPr lang="cs-CZ" sz="1400" dirty="0" err="1"/>
              <a:t>Zewail</a:t>
            </a:r>
            <a:r>
              <a:rPr lang="cs-CZ" sz="1400" dirty="0"/>
              <a:t>, A. H. </a:t>
            </a:r>
            <a:r>
              <a:rPr lang="cs-CZ" sz="1400" i="1" dirty="0" err="1"/>
              <a:t>Chem</a:t>
            </a:r>
            <a:r>
              <a:rPr lang="cs-CZ" sz="1400" i="1" dirty="0"/>
              <a:t>. </a:t>
            </a:r>
            <a:r>
              <a:rPr lang="cs-CZ" sz="1400" i="1" dirty="0" err="1"/>
              <a:t>Phys</a:t>
            </a:r>
            <a:r>
              <a:rPr lang="cs-CZ" sz="1400" i="1" dirty="0"/>
              <a:t>. </a:t>
            </a:r>
            <a:r>
              <a:rPr lang="cs-CZ" sz="1400" i="1" dirty="0" err="1"/>
              <a:t>Lett</a:t>
            </a:r>
            <a:r>
              <a:rPr lang="cs-CZ" sz="1400" i="1" dirty="0"/>
              <a:t>. </a:t>
            </a:r>
            <a:r>
              <a:rPr lang="cs-CZ" sz="1400" b="1" dirty="0"/>
              <a:t>2001,</a:t>
            </a:r>
            <a:r>
              <a:rPr lang="cs-CZ" sz="1400" dirty="0"/>
              <a:t> </a:t>
            </a:r>
            <a:r>
              <a:rPr lang="cs-CZ" sz="1400" i="1" dirty="0"/>
              <a:t>348</a:t>
            </a:r>
            <a:r>
              <a:rPr lang="cs-CZ" sz="1400" dirty="0"/>
              <a:t>, 255-262</a:t>
            </a:r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Pecourt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J.-M. L.; Peon, J.;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Kohler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Soc.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2001,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123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10370-10378</a:t>
            </a:r>
            <a:r>
              <a:rPr lang="cs-CZ" sz="1400" dirty="0"/>
              <a:t> </a:t>
            </a:r>
            <a:endParaRPr lang="en-US" sz="1400" dirty="0"/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Zhou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Zhou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Jiang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Chen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121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2780–2789</a:t>
            </a:r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Beckstead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A. A.;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Piao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Bong, D.;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Kohler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Molecules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1645-1659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5EFA1-CC1C-3B4E-861A-520CBE55C370}"/>
              </a:ext>
            </a:extLst>
          </p:cNvPr>
          <p:cNvSpPr txBox="1"/>
          <p:nvPr/>
        </p:nvSpPr>
        <p:spPr>
          <a:xfrm flipH="1">
            <a:off x="681449" y="4861932"/>
            <a:ext cx="73711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Nucleobases deexcite very fast (nothing new), all remaining molecules deactivates by several orders of magnitude longer.</a:t>
            </a:r>
          </a:p>
          <a:p>
            <a:r>
              <a:rPr lang="en-US" dirty="0"/>
              <a:t>In agreement with ref c) Zhou et al., it can be seen that triazines with </a:t>
            </a:r>
            <a:r>
              <a:rPr lang="en-US" b="1" dirty="0"/>
              <a:t>m</a:t>
            </a:r>
            <a:r>
              <a:rPr lang="en-US" b="1" i="1" dirty="0"/>
              <a:t>ore </a:t>
            </a:r>
            <a:r>
              <a:rPr lang="en-US" b="1" i="1" dirty="0" err="1"/>
              <a:t>exo</a:t>
            </a:r>
            <a:r>
              <a:rPr lang="en-US" b="1" i="1" dirty="0"/>
              <a:t>-cyclic </a:t>
            </a:r>
            <a:r>
              <a:rPr lang="en-US" dirty="0"/>
              <a:t>amino-groups have </a:t>
            </a:r>
            <a:r>
              <a:rPr lang="en-US" b="1" i="1" dirty="0"/>
              <a:t>less stable first excited state</a:t>
            </a:r>
            <a:r>
              <a:rPr lang="en-US" dirty="0"/>
              <a:t>.   </a:t>
            </a:r>
          </a:p>
          <a:p>
            <a:r>
              <a:rPr lang="en-US" dirty="0"/>
              <a:t>						 </a:t>
            </a:r>
            <a:r>
              <a:rPr lang="en-US" b="1" dirty="0">
                <a:solidFill>
                  <a:srgbClr val="FF0000"/>
                </a:solidFill>
              </a:rPr>
              <a:t>(in gas phase …)</a:t>
            </a:r>
          </a:p>
        </p:txBody>
      </p:sp>
    </p:spTree>
    <p:extLst>
      <p:ext uri="{BB962C8B-B14F-4D97-AF65-F5344CB8AC3E}">
        <p14:creationId xmlns:p14="http://schemas.microsoft.com/office/powerpoint/2010/main" val="10358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FB7AE-D8F2-1A4D-A505-955AF7B9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8</a:t>
            </a:fld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481274-815D-E740-9D29-C20ACC09AB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0205790"/>
                  </p:ext>
                </p:extLst>
              </p:nvPr>
            </p:nvGraphicFramePr>
            <p:xfrm>
              <a:off x="1274202" y="1183490"/>
              <a:ext cx="4481510" cy="2818805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674323">
                      <a:extLst>
                        <a:ext uri="{9D8B030D-6E8A-4147-A177-3AD203B41FA5}">
                          <a16:colId xmlns:a16="http://schemas.microsoft.com/office/drawing/2014/main" val="2146820306"/>
                        </a:ext>
                      </a:extLst>
                    </a:gridCol>
                    <a:gridCol w="674323">
                      <a:extLst>
                        <a:ext uri="{9D8B030D-6E8A-4147-A177-3AD203B41FA5}">
                          <a16:colId xmlns:a16="http://schemas.microsoft.com/office/drawing/2014/main" val="2454816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1340143514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522035111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4052977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2971649547"/>
                        </a:ext>
                      </a:extLst>
                    </a:gridCol>
                  </a:tblGrid>
                  <a:tr h="113413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 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cs-CZ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MNDO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Explicit water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cs-CZ" sz="1600" b="1" i="1" kern="12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</m:t>
                                    </m:r>
                                  </m:e>
                                  <m:sub>
                                    <m:r>
                                      <a:rPr lang="en-US" sz="1600" b="1" kern="12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GB" sz="1600" b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p>
                                </m:sSubSup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𝑝𝑠</m:t>
                                </m:r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174324332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Cyt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0.835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0.72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a)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2517203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Thy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𝟐𝟕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0.54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7499937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Ura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0.57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6605953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5AC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194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15.0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 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4411383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 err="1">
                              <a:solidFill>
                                <a:schemeClr val="lt1"/>
                              </a:solidFill>
                              <a:effectLst/>
                            </a:rPr>
                            <a:t>sT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19311136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AT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721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9332054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DT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259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17.0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07707455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TT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228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13.0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c,d)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11668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481274-815D-E740-9D29-C20ACC09AB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0205790"/>
                  </p:ext>
                </p:extLst>
              </p:nvPr>
            </p:nvGraphicFramePr>
            <p:xfrm>
              <a:off x="1274202" y="1183490"/>
              <a:ext cx="4481510" cy="2818805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674323">
                      <a:extLst>
                        <a:ext uri="{9D8B030D-6E8A-4147-A177-3AD203B41FA5}">
                          <a16:colId xmlns:a16="http://schemas.microsoft.com/office/drawing/2014/main" val="2146820306"/>
                        </a:ext>
                      </a:extLst>
                    </a:gridCol>
                    <a:gridCol w="674323">
                      <a:extLst>
                        <a:ext uri="{9D8B030D-6E8A-4147-A177-3AD203B41FA5}">
                          <a16:colId xmlns:a16="http://schemas.microsoft.com/office/drawing/2014/main" val="2454816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1340143514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522035111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4052977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2971649547"/>
                        </a:ext>
                      </a:extLst>
                    </a:gridCol>
                  </a:tblGrid>
                  <a:tr h="497205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 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cs-CZ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MNDO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Explicit water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472581" t="-12821" r="-3226" b="-4948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4324332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Cyt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191304" r="-461111" b="-7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0.835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0.72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a)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2517203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Thy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291304" r="-461111" b="-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0.54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7499937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Ura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391304" r="-461111" b="-5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0.57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6605953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5AC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194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15.0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 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4411383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 err="1">
                              <a:solidFill>
                                <a:schemeClr val="lt1"/>
                              </a:solidFill>
                              <a:effectLst/>
                            </a:rPr>
                            <a:t>sT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591304" r="-461111" b="-3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19311136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AT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721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9332054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DT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259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17.0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07707455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TT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228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13.0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c,d)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11668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665FE878-927B-7D4F-B164-42F99C0B9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076" y="633788"/>
            <a:ext cx="5346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Estimated lifetimes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</a:t>
            </a:r>
            <a:r>
              <a:rPr kumimoji="0" lang="en-GB" altLang="cs-CZ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 for deexcitation of the S</a:t>
            </a:r>
            <a:r>
              <a:rPr kumimoji="0" lang="en-GB" altLang="cs-CZ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1 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state.</a:t>
            </a:r>
            <a:endParaRPr kumimoji="0" lang="en-GB" alt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Symbol" pitchFamily="2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18AFFE-D377-7E4E-A434-09A1CB4F08C3}"/>
              </a:ext>
            </a:extLst>
          </p:cNvPr>
          <p:cNvSpPr/>
          <p:nvPr/>
        </p:nvSpPr>
        <p:spPr>
          <a:xfrm>
            <a:off x="836687" y="5166976"/>
            <a:ext cx="77818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1400" baseline="30000" dirty="0"/>
              <a:t>a) </a:t>
            </a:r>
            <a:r>
              <a:rPr lang="cs-CZ" sz="1400" dirty="0"/>
              <a:t>Peon, J.; </a:t>
            </a:r>
            <a:r>
              <a:rPr lang="cs-CZ" sz="1400" dirty="0" err="1"/>
              <a:t>Zewail</a:t>
            </a:r>
            <a:r>
              <a:rPr lang="cs-CZ" sz="1400" dirty="0"/>
              <a:t>, A. H. </a:t>
            </a:r>
            <a:r>
              <a:rPr lang="cs-CZ" sz="1400" i="1" dirty="0" err="1"/>
              <a:t>Chem</a:t>
            </a:r>
            <a:r>
              <a:rPr lang="cs-CZ" sz="1400" i="1" dirty="0"/>
              <a:t>. </a:t>
            </a:r>
            <a:r>
              <a:rPr lang="cs-CZ" sz="1400" i="1" dirty="0" err="1"/>
              <a:t>Phys</a:t>
            </a:r>
            <a:r>
              <a:rPr lang="cs-CZ" sz="1400" i="1" dirty="0"/>
              <a:t>. </a:t>
            </a:r>
            <a:r>
              <a:rPr lang="cs-CZ" sz="1400" i="1" dirty="0" err="1"/>
              <a:t>Lett</a:t>
            </a:r>
            <a:r>
              <a:rPr lang="cs-CZ" sz="1400" i="1" dirty="0"/>
              <a:t>. </a:t>
            </a:r>
            <a:r>
              <a:rPr lang="cs-CZ" sz="1400" b="1" dirty="0"/>
              <a:t>2001,</a:t>
            </a:r>
            <a:r>
              <a:rPr lang="cs-CZ" sz="1400" dirty="0"/>
              <a:t> </a:t>
            </a:r>
            <a:r>
              <a:rPr lang="cs-CZ" sz="1400" i="1" dirty="0"/>
              <a:t>348</a:t>
            </a:r>
            <a:r>
              <a:rPr lang="cs-CZ" sz="1400" dirty="0"/>
              <a:t>, 255-262</a:t>
            </a:r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Pecourt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J.-M. L.; Peon, J.;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Kohler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Soc.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2001,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123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10370-10378</a:t>
            </a:r>
            <a:r>
              <a:rPr lang="cs-CZ" sz="1400" dirty="0"/>
              <a:t> </a:t>
            </a:r>
            <a:endParaRPr lang="en-US" sz="1400" dirty="0"/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Zhou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Zhou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Jiang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Chen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121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2780–2789</a:t>
            </a:r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Beckstead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A. A.;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Piao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Bong, D.;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Kohler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Molecules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1645-1659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4B346-744A-3148-8A31-8B8512701D1C}"/>
              </a:ext>
            </a:extLst>
          </p:cNvPr>
          <p:cNvSpPr txBox="1"/>
          <p:nvPr/>
        </p:nvSpPr>
        <p:spPr>
          <a:xfrm>
            <a:off x="1123463" y="4182665"/>
            <a:ext cx="618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Explicit water -&gt; OM2/MNDO: cytosine with 20 water molecules</a:t>
            </a:r>
          </a:p>
        </p:txBody>
      </p:sp>
    </p:spTree>
    <p:extLst>
      <p:ext uri="{BB962C8B-B14F-4D97-AF65-F5344CB8AC3E}">
        <p14:creationId xmlns:p14="http://schemas.microsoft.com/office/powerpoint/2010/main" val="3003693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FB7AE-D8F2-1A4D-A505-955AF7B9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5FF6-FB26-4179-BE52-81A393B1F13F}" type="slidenum">
              <a:rPr lang="cs-CZ" smtClean="0"/>
              <a:pPr/>
              <a:t>9</a:t>
            </a:fld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481274-815D-E740-9D29-C20ACC09AB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9329184"/>
                  </p:ext>
                </p:extLst>
              </p:nvPr>
            </p:nvGraphicFramePr>
            <p:xfrm>
              <a:off x="1274202" y="1183490"/>
              <a:ext cx="4481510" cy="2818805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674323">
                      <a:extLst>
                        <a:ext uri="{9D8B030D-6E8A-4147-A177-3AD203B41FA5}">
                          <a16:colId xmlns:a16="http://schemas.microsoft.com/office/drawing/2014/main" val="2146820306"/>
                        </a:ext>
                      </a:extLst>
                    </a:gridCol>
                    <a:gridCol w="674323">
                      <a:extLst>
                        <a:ext uri="{9D8B030D-6E8A-4147-A177-3AD203B41FA5}">
                          <a16:colId xmlns:a16="http://schemas.microsoft.com/office/drawing/2014/main" val="2454816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1340143514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522035111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4052977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2971649547"/>
                        </a:ext>
                      </a:extLst>
                    </a:gridCol>
                  </a:tblGrid>
                  <a:tr h="113413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 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cs-CZ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MNDO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Explicit water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QMMM 0.5 fs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QMMM 0.1 fs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cs-CZ" sz="1600" b="1" i="1" kern="12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</m:t>
                                    </m:r>
                                  </m:e>
                                  <m:sub>
                                    <m:r>
                                      <a:rPr lang="en-US" sz="1600" b="1" kern="12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GB" sz="1600" b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p>
                                </m:sSubSup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𝑝𝑠</m:t>
                                </m:r>
                                <m:r>
                                  <a:rPr lang="en-GB" sz="1600" b="1" kern="120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174324332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Cyt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0.835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0.52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0.72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a)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2517203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Thy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𝟐𝟕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0.54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7499937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Ura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0.57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6605953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5AC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194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7.8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15.0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 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4411383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 err="1">
                              <a:solidFill>
                                <a:schemeClr val="lt1"/>
                              </a:solidFill>
                              <a:effectLst/>
                            </a:rPr>
                            <a:t>sT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19311136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AT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721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3.0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9332054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DT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259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17.0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07707455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TT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228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8.0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13.0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c,d)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11668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481274-815D-E740-9D29-C20ACC09AB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9329184"/>
                  </p:ext>
                </p:extLst>
              </p:nvPr>
            </p:nvGraphicFramePr>
            <p:xfrm>
              <a:off x="1274202" y="1183490"/>
              <a:ext cx="4481510" cy="2818805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674323">
                      <a:extLst>
                        <a:ext uri="{9D8B030D-6E8A-4147-A177-3AD203B41FA5}">
                          <a16:colId xmlns:a16="http://schemas.microsoft.com/office/drawing/2014/main" val="2146820306"/>
                        </a:ext>
                      </a:extLst>
                    </a:gridCol>
                    <a:gridCol w="674323">
                      <a:extLst>
                        <a:ext uri="{9D8B030D-6E8A-4147-A177-3AD203B41FA5}">
                          <a16:colId xmlns:a16="http://schemas.microsoft.com/office/drawing/2014/main" val="2454816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1340143514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522035111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4052977086"/>
                        </a:ext>
                      </a:extLst>
                    </a:gridCol>
                    <a:gridCol w="783216">
                      <a:extLst>
                        <a:ext uri="{9D8B030D-6E8A-4147-A177-3AD203B41FA5}">
                          <a16:colId xmlns:a16="http://schemas.microsoft.com/office/drawing/2014/main" val="2971649547"/>
                        </a:ext>
                      </a:extLst>
                    </a:gridCol>
                  </a:tblGrid>
                  <a:tr h="497205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 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cs-CZ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MNDO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Explicit water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QMMM 0.5 fs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QMMM 0.1 fs</a:t>
                          </a:r>
                          <a:endParaRPr lang="en-GB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472581" t="-12821" r="-3226" b="-4948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4324332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Cyt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191304" r="-461111" b="-7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0.835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0.52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0.72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a)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25172031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Thy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291304" r="-461111" b="-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0.54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7499937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Ura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391304" r="-461111" b="-5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0.57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b)</a:t>
                          </a: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6605953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 5AC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194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7.8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15.0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 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4411383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 err="1">
                              <a:solidFill>
                                <a:schemeClr val="lt1"/>
                              </a:solidFill>
                              <a:effectLst/>
                            </a:rPr>
                            <a:t>sT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endParaRPr lang="en-CZ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00000" t="-591304" r="-461111" b="-3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19311136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AT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721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3.0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93320549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>
                              <a:solidFill>
                                <a:schemeClr val="lt1"/>
                              </a:solidFill>
                              <a:effectLst/>
                            </a:rPr>
                            <a:t>DT</a:t>
                          </a:r>
                          <a:endParaRPr lang="cs-CZ" sz="1600" b="1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259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7.5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17.0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07707455"/>
                      </a:ext>
                    </a:extLst>
                  </a:tr>
                  <a:tr h="29020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TT</a:t>
                          </a:r>
                          <a:endParaRPr lang="cs-CZ" sz="16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228</a:t>
                          </a:r>
                          <a:endParaRPr lang="cs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CZ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8.0</a:t>
                          </a: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Aft>
                              <a:spcPts val="0"/>
                            </a:spcAft>
                          </a:pPr>
                          <a:endParaRPr lang="en-CZ" sz="16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6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13.0</a:t>
                          </a:r>
                          <a:r>
                            <a:rPr lang="en-GB" sz="1600" b="1" kern="120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c,d)</a:t>
                          </a:r>
                          <a:endParaRPr lang="cs-CZ" sz="1600" b="1" kern="1200" baseline="300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11668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665FE878-927B-7D4F-B164-42F99C0B9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076" y="633788"/>
            <a:ext cx="5346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Estimated lifetimes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</a:t>
            </a:r>
            <a:r>
              <a:rPr kumimoji="0" lang="en-GB" altLang="cs-CZ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 for deexcitation of the S</a:t>
            </a:r>
            <a:r>
              <a:rPr kumimoji="0" lang="en-GB" altLang="cs-CZ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1 </a:t>
            </a:r>
            <a:r>
              <a:rPr kumimoji="0" lang="en-GB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state.</a:t>
            </a:r>
            <a:endParaRPr kumimoji="0" lang="en-GB" alt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Symbol" pitchFamily="2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18AFFE-D377-7E4E-A434-09A1CB4F08C3}"/>
              </a:ext>
            </a:extLst>
          </p:cNvPr>
          <p:cNvSpPr/>
          <p:nvPr/>
        </p:nvSpPr>
        <p:spPr>
          <a:xfrm>
            <a:off x="836687" y="5166976"/>
            <a:ext cx="77818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1400" baseline="30000" dirty="0"/>
              <a:t>a) </a:t>
            </a:r>
            <a:r>
              <a:rPr lang="cs-CZ" sz="1400" dirty="0"/>
              <a:t>Peon, J.; </a:t>
            </a:r>
            <a:r>
              <a:rPr lang="cs-CZ" sz="1400" dirty="0" err="1"/>
              <a:t>Zewail</a:t>
            </a:r>
            <a:r>
              <a:rPr lang="cs-CZ" sz="1400" dirty="0"/>
              <a:t>, A. H. </a:t>
            </a:r>
            <a:r>
              <a:rPr lang="cs-CZ" sz="1400" i="1" dirty="0" err="1"/>
              <a:t>Chem</a:t>
            </a:r>
            <a:r>
              <a:rPr lang="cs-CZ" sz="1400" i="1" dirty="0"/>
              <a:t>. </a:t>
            </a:r>
            <a:r>
              <a:rPr lang="cs-CZ" sz="1400" i="1" dirty="0" err="1"/>
              <a:t>Phys</a:t>
            </a:r>
            <a:r>
              <a:rPr lang="cs-CZ" sz="1400" i="1" dirty="0"/>
              <a:t>. </a:t>
            </a:r>
            <a:r>
              <a:rPr lang="cs-CZ" sz="1400" i="1" dirty="0" err="1"/>
              <a:t>Lett</a:t>
            </a:r>
            <a:r>
              <a:rPr lang="cs-CZ" sz="1400" i="1" dirty="0"/>
              <a:t>. </a:t>
            </a:r>
            <a:r>
              <a:rPr lang="cs-CZ" sz="1400" b="1" dirty="0"/>
              <a:t>2001,</a:t>
            </a:r>
            <a:r>
              <a:rPr lang="cs-CZ" sz="1400" dirty="0"/>
              <a:t> </a:t>
            </a:r>
            <a:r>
              <a:rPr lang="cs-CZ" sz="1400" i="1" dirty="0"/>
              <a:t>348</a:t>
            </a:r>
            <a:r>
              <a:rPr lang="cs-CZ" sz="1400" dirty="0"/>
              <a:t>, 255-262</a:t>
            </a:r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Pecourt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J.-M. L.; Peon, J.;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Kohler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Soc.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2001,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123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10370-10378</a:t>
            </a:r>
            <a:r>
              <a:rPr lang="cs-CZ" sz="1400" dirty="0"/>
              <a:t> </a:t>
            </a:r>
            <a:endParaRPr lang="en-US" sz="1400" dirty="0"/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Zhou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Zhou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Jiang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Chen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121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2780–2789</a:t>
            </a:r>
          </a:p>
          <a:p>
            <a:r>
              <a:rPr lang="cs-CZ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Zhang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Beckstead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A. A.;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Piao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X.; Bong, D.;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Kohler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</a:t>
            </a:r>
            <a:r>
              <a:rPr lang="cs-CZ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Molecules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1645-1659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4B346-744A-3148-8A31-8B8512701D1C}"/>
              </a:ext>
            </a:extLst>
          </p:cNvPr>
          <p:cNvSpPr txBox="1"/>
          <p:nvPr/>
        </p:nvSpPr>
        <p:spPr>
          <a:xfrm>
            <a:off x="1123463" y="4182665"/>
            <a:ext cx="7379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Explicit water -&gt; OM2/MNDO: cytosine with 20 water molecules</a:t>
            </a:r>
          </a:p>
          <a:p>
            <a:r>
              <a:rPr lang="en-CZ" dirty="0"/>
              <a:t>QMMM – qm solute + 300 water molecules using classical (SPCE) force field: </a:t>
            </a:r>
          </a:p>
          <a:p>
            <a:r>
              <a:rPr lang="en-CZ" dirty="0"/>
              <a:t>		Newton-X (MNDO99 + Gromacs)</a:t>
            </a:r>
          </a:p>
        </p:txBody>
      </p:sp>
    </p:spTree>
    <p:extLst>
      <p:ext uri="{BB962C8B-B14F-4D97-AF65-F5344CB8AC3E}">
        <p14:creationId xmlns:p14="http://schemas.microsoft.com/office/powerpoint/2010/main" val="2675831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41150</TotalTime>
  <Words>1687</Words>
  <Application>Microsoft Office PowerPoint</Application>
  <PresentationFormat>Předvádění na obrazovce (4:3)</PresentationFormat>
  <Paragraphs>359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Arial</vt:lpstr>
      <vt:lpstr>Baskerville Old Face</vt:lpstr>
      <vt:lpstr>Calibri</vt:lpstr>
      <vt:lpstr>Cambria Math</vt:lpstr>
      <vt:lpstr>Symbol</vt:lpstr>
      <vt:lpstr>Times</vt:lpstr>
      <vt:lpstr>Times New Roman</vt:lpstr>
      <vt:lpstr>Office Theme</vt:lpstr>
      <vt:lpstr> Electronic excited states of conjugated molecules and their lifetimes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Jaroslav Burda</dc:creator>
  <cp:keywords/>
  <dc:description/>
  <cp:lastModifiedBy>Karel Houfek</cp:lastModifiedBy>
  <cp:revision>410</cp:revision>
  <dcterms:created xsi:type="dcterms:W3CDTF">2017-03-28T07:47:57Z</dcterms:created>
  <dcterms:modified xsi:type="dcterms:W3CDTF">2022-10-04T15:44:18Z</dcterms:modified>
  <cp:category/>
</cp:coreProperties>
</file>